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35"/>
  </p:notesMasterIdLst>
  <p:sldIdLst>
    <p:sldId id="278" r:id="rId2"/>
    <p:sldId id="267" r:id="rId3"/>
    <p:sldId id="268" r:id="rId4"/>
    <p:sldId id="269" r:id="rId5"/>
    <p:sldId id="270" r:id="rId6"/>
    <p:sldId id="271" r:id="rId7"/>
    <p:sldId id="272" r:id="rId8"/>
    <p:sldId id="273" r:id="rId9"/>
    <p:sldId id="274" r:id="rId10"/>
    <p:sldId id="275" r:id="rId11"/>
    <p:sldId id="276" r:id="rId12"/>
    <p:sldId id="277" r:id="rId13"/>
    <p:sldId id="256" r:id="rId14"/>
    <p:sldId id="257" r:id="rId15"/>
    <p:sldId id="258" r:id="rId16"/>
    <p:sldId id="259" r:id="rId17"/>
    <p:sldId id="260" r:id="rId18"/>
    <p:sldId id="261" r:id="rId19"/>
    <p:sldId id="262" r:id="rId20"/>
    <p:sldId id="263" r:id="rId21"/>
    <p:sldId id="264" r:id="rId22"/>
    <p:sldId id="265" r:id="rId23"/>
    <p:sldId id="266" r:id="rId24"/>
    <p:sldId id="279" r:id="rId25"/>
    <p:sldId id="280" r:id="rId26"/>
    <p:sldId id="281" r:id="rId27"/>
    <p:sldId id="282" r:id="rId28"/>
    <p:sldId id="283" r:id="rId29"/>
    <p:sldId id="284" r:id="rId30"/>
    <p:sldId id="285" r:id="rId31"/>
    <p:sldId id="286" r:id="rId32"/>
    <p:sldId id="287" r:id="rId33"/>
    <p:sldId id="288" r:id="rId34"/>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Tahoma" pitchFamily="34" charset="0"/>
        <a:ea typeface="+mn-ea"/>
        <a:cs typeface="+mn-cs"/>
      </a:defRPr>
    </a:lvl1pPr>
    <a:lvl2pPr marL="457200" algn="l" rtl="0" eaLnBrk="0" fontAlgn="base" hangingPunct="0">
      <a:spcBef>
        <a:spcPct val="0"/>
      </a:spcBef>
      <a:spcAft>
        <a:spcPct val="0"/>
      </a:spcAft>
      <a:defRPr kern="1200">
        <a:solidFill>
          <a:schemeClr val="tx1"/>
        </a:solidFill>
        <a:latin typeface="Tahoma" pitchFamily="34" charset="0"/>
        <a:ea typeface="+mn-ea"/>
        <a:cs typeface="+mn-cs"/>
      </a:defRPr>
    </a:lvl2pPr>
    <a:lvl3pPr marL="914400" algn="l" rtl="0" eaLnBrk="0" fontAlgn="base" hangingPunct="0">
      <a:spcBef>
        <a:spcPct val="0"/>
      </a:spcBef>
      <a:spcAft>
        <a:spcPct val="0"/>
      </a:spcAft>
      <a:defRPr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9" d="100"/>
          <a:sy n="89" d="100"/>
        </p:scale>
        <p:origin x="-510"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56FE765B-936B-4FE9-81FA-D66EA365C3CE}" type="datetimeFigureOut">
              <a:rPr lang="en-US"/>
              <a:pPr>
                <a:defRPr/>
              </a:pPr>
              <a:t>3/17/2010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defRPr>
            </a:lvl1pPr>
          </a:lstStyle>
          <a:p>
            <a:pPr>
              <a:defRPr/>
            </a:pPr>
            <a:fld id="{5C7EB53D-470D-4D6C-B375-E9E3CA4CAC61}"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6F7CCAE-2C75-48A1-8161-B8883E1D2C8B}" type="slidenum">
              <a:rPr lang="en-US"/>
              <a:pPr fontAlgn="base">
                <a:spcBef>
                  <a:spcPct val="0"/>
                </a:spcBef>
                <a:spcAft>
                  <a:spcPct val="0"/>
                </a:spcAft>
                <a:defRPr/>
              </a:pPr>
              <a:t>13</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p:cNvSpPr>
            <a:spLocks noGrp="1" noRot="1" noChangeAspect="1"/>
          </p:cNvSpPr>
          <p:nvPr>
            <p:ph type="sldImg"/>
          </p:nvPr>
        </p:nvSpPr>
        <p:spPr bwMode="auto">
          <a:noFill/>
          <a:ln>
            <a:solidFill>
              <a:srgbClr val="000000"/>
            </a:solidFill>
            <a:miter lim="800000"/>
            <a:headEnd/>
            <a:tailEnd/>
          </a:ln>
        </p:spPr>
      </p:sp>
      <p:sp>
        <p:nvSpPr>
          <p:cNvPr id="4608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379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EC11285-E354-48AA-AB70-97124B02F8B5}" type="slidenum">
              <a:rPr lang="en-US"/>
              <a:pPr fontAlgn="base">
                <a:spcBef>
                  <a:spcPct val="0"/>
                </a:spcBef>
                <a:spcAft>
                  <a:spcPct val="0"/>
                </a:spcAft>
                <a:defRPr/>
              </a:pPr>
              <a:t>22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p:cNvSpPr>
            <a:spLocks noGrp="1" noRot="1" noChangeAspect="1"/>
          </p:cNvSpPr>
          <p:nvPr>
            <p:ph type="sldImg"/>
          </p:nvPr>
        </p:nvSpPr>
        <p:spPr bwMode="auto">
          <a:noFill/>
          <a:ln>
            <a:solidFill>
              <a:srgbClr val="000000"/>
            </a:solidFill>
            <a:miter lim="800000"/>
            <a:headEnd/>
            <a:tailEnd/>
          </a:ln>
        </p:spPr>
      </p:sp>
      <p:sp>
        <p:nvSpPr>
          <p:cNvPr id="4813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584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9EBE934-4921-48F1-9995-F2447E912910}" type="slidenum">
              <a:rPr lang="en-US"/>
              <a:pPr fontAlgn="base">
                <a:spcBef>
                  <a:spcPct val="0"/>
                </a:spcBef>
                <a:spcAft>
                  <a:spcPct val="0"/>
                </a:spcAft>
                <a:defRPr/>
              </a:pPr>
              <a:t>23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F791D6D-6589-4B99-8C5E-61E5562DF4E1}" type="slidenum">
              <a:rPr lang="en-US"/>
              <a:pPr fontAlgn="base">
                <a:spcBef>
                  <a:spcPct val="0"/>
                </a:spcBef>
                <a:spcAft>
                  <a:spcPct val="0"/>
                </a:spcAft>
                <a:defRPr/>
              </a:pPr>
              <a:t>14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p:spPr>
      </p:sp>
      <p:sp>
        <p:nvSpPr>
          <p:cNvPr id="3174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945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BE0B6E0-DFA1-4440-8354-0838702D443E}" type="slidenum">
              <a:rPr lang="en-US"/>
              <a:pPr fontAlgn="base">
                <a:spcBef>
                  <a:spcPct val="0"/>
                </a:spcBef>
                <a:spcAft>
                  <a:spcPct val="0"/>
                </a:spcAft>
                <a:defRPr/>
              </a:pPr>
              <a:t>15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bwMode="auto">
          <a:noFill/>
          <a:ln>
            <a:solidFill>
              <a:srgbClr val="000000"/>
            </a:solidFill>
            <a:miter lim="800000"/>
            <a:headEnd/>
            <a:tailEnd/>
          </a:ln>
        </p:spPr>
      </p:sp>
      <p:sp>
        <p:nvSpPr>
          <p:cNvPr id="3379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150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8E1808A-4860-4380-B0DA-68B0BE79085C}" type="slidenum">
              <a:rPr lang="en-US"/>
              <a:pPr fontAlgn="base">
                <a:spcBef>
                  <a:spcPct val="0"/>
                </a:spcBef>
                <a:spcAft>
                  <a:spcPct val="0"/>
                </a:spcAft>
                <a:defRPr/>
              </a:pPr>
              <a:t>16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p:cNvSpPr>
          <p:nvPr>
            <p:ph type="sldImg"/>
          </p:nvPr>
        </p:nvSpPr>
        <p:spPr bwMode="auto">
          <a:noFill/>
          <a:ln>
            <a:solidFill>
              <a:srgbClr val="000000"/>
            </a:solidFill>
            <a:miter lim="800000"/>
            <a:headEnd/>
            <a:tailEnd/>
          </a:ln>
        </p:spPr>
      </p:sp>
      <p:sp>
        <p:nvSpPr>
          <p:cNvPr id="3584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355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4F8893D-857A-4CB7-9C2E-A851FE21AA7F}" type="slidenum">
              <a:rPr lang="en-US"/>
              <a:pPr fontAlgn="base">
                <a:spcBef>
                  <a:spcPct val="0"/>
                </a:spcBef>
                <a:spcAft>
                  <a:spcPct val="0"/>
                </a:spcAft>
                <a:defRPr/>
              </a:pPr>
              <a:t>17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bwMode="auto">
          <a:noFill/>
          <a:ln>
            <a:solidFill>
              <a:srgbClr val="000000"/>
            </a:solidFill>
            <a:miter lim="800000"/>
            <a:headEnd/>
            <a:tailEnd/>
          </a:ln>
        </p:spPr>
      </p:sp>
      <p:sp>
        <p:nvSpPr>
          <p:cNvPr id="3789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560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BBBB198-CE8B-4C6F-9326-437639A2EA19}" type="slidenum">
              <a:rPr lang="en-US"/>
              <a:pPr fontAlgn="base">
                <a:spcBef>
                  <a:spcPct val="0"/>
                </a:spcBef>
                <a:spcAft>
                  <a:spcPct val="0"/>
                </a:spcAft>
                <a:defRPr/>
              </a:pPr>
              <a:t>18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p:cNvSpPr>
          <p:nvPr>
            <p:ph type="sldImg"/>
          </p:nvPr>
        </p:nvSpPr>
        <p:spPr bwMode="auto">
          <a:noFill/>
          <a:ln>
            <a:solidFill>
              <a:srgbClr val="000000"/>
            </a:solidFill>
            <a:miter lim="800000"/>
            <a:headEnd/>
            <a:tailEnd/>
          </a:ln>
        </p:spPr>
      </p:sp>
      <p:sp>
        <p:nvSpPr>
          <p:cNvPr id="3993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765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8BD172A-FE42-40DE-A591-03FE884B6006}" type="slidenum">
              <a:rPr lang="en-US"/>
              <a:pPr fontAlgn="base">
                <a:spcBef>
                  <a:spcPct val="0"/>
                </a:spcBef>
                <a:spcAft>
                  <a:spcPct val="0"/>
                </a:spcAft>
                <a:defRPr/>
              </a:pPr>
              <a:t>19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969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BD0EDDE-AFEB-4D2F-A82B-8833D4543EF9}" type="slidenum">
              <a:rPr lang="en-US"/>
              <a:pPr fontAlgn="base">
                <a:spcBef>
                  <a:spcPct val="0"/>
                </a:spcBef>
                <a:spcAft>
                  <a:spcPct val="0"/>
                </a:spcAft>
                <a:defRPr/>
              </a:pPr>
              <a:t>20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p:cNvSpPr>
          <p:nvPr>
            <p:ph type="sldImg"/>
          </p:nvPr>
        </p:nvSpPr>
        <p:spPr bwMode="auto">
          <a:noFill/>
          <a:ln>
            <a:solidFill>
              <a:srgbClr val="000000"/>
            </a:solidFill>
            <a:miter lim="800000"/>
            <a:headEnd/>
            <a:tailEnd/>
          </a:ln>
        </p:spPr>
      </p:sp>
      <p:sp>
        <p:nvSpPr>
          <p:cNvPr id="4403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174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9D43008-2AE4-4F7F-9743-84B9E81E6173}" type="slidenum">
              <a:rPr lang="en-US"/>
              <a:pPr fontAlgn="base">
                <a:spcBef>
                  <a:spcPct val="0"/>
                </a:spcBef>
                <a:spcAft>
                  <a:spcPct val="0"/>
                </a:spcAft>
                <a:defRPr/>
              </a:pPr>
              <a:t>21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61442" name="Rectangle 2"/>
          <p:cNvSpPr>
            <a:spLocks noGrp="1" noChangeArrowheads="1"/>
          </p:cNvSpPr>
          <p:nvPr>
            <p:ph type="ctrTitle" sz="quarter"/>
          </p:nvPr>
        </p:nvSpPr>
        <p:spPr>
          <a:xfrm>
            <a:off x="685800" y="1997075"/>
            <a:ext cx="7772400" cy="1431925"/>
          </a:xfrm>
        </p:spPr>
        <p:txBody>
          <a:bodyPr anchor="b" anchorCtr="1"/>
          <a:lstStyle>
            <a:lvl1pPr algn="ctr">
              <a:defRPr/>
            </a:lvl1pPr>
          </a:lstStyle>
          <a:p>
            <a:r>
              <a:rPr lang="en-US"/>
              <a:t>Click to edit Master title style</a:t>
            </a:r>
          </a:p>
        </p:txBody>
      </p:sp>
      <p:sp>
        <p:nvSpPr>
          <p:cNvPr id="61443" name="Rectangle 3"/>
          <p:cNvSpPr>
            <a:spLocks noGrp="1" noChangeArrowheads="1"/>
          </p:cNvSpPr>
          <p:nvPr>
            <p:ph type="subTitle" sz="quarter" idx="1"/>
          </p:nvPr>
        </p:nvSpPr>
        <p:spPr>
          <a:xfrm>
            <a:off x="1371600" y="3886200"/>
            <a:ext cx="6400800" cy="1752600"/>
          </a:xfrm>
        </p:spPr>
        <p:txBody>
          <a:bodyPr/>
          <a:lstStyle>
            <a:lvl1pPr marL="0" indent="0" algn="ctr">
              <a:buFontTx/>
              <a:buNone/>
              <a:defRPr/>
            </a:lvl1pPr>
          </a:lstStyle>
          <a:p>
            <a:r>
              <a:rPr lang="en-US"/>
              <a:t>Click to edit Master subtitle style</a:t>
            </a:r>
          </a:p>
        </p:txBody>
      </p:sp>
      <p:sp>
        <p:nvSpPr>
          <p:cNvPr id="61444" name="Freeform 4"/>
          <p:cNvSpPr>
            <a:spLocks/>
          </p:cNvSpPr>
          <p:nvPr/>
        </p:nvSpPr>
        <p:spPr bwMode="auto">
          <a:xfrm>
            <a:off x="285750" y="2803525"/>
            <a:ext cx="1588" cy="3035300"/>
          </a:xfrm>
          <a:custGeom>
            <a:avLst/>
            <a:gdLst>
              <a:gd name="T0" fmla="*/ 0 h 1912"/>
              <a:gd name="T1" fmla="*/ 6 h 1912"/>
              <a:gd name="T2" fmla="*/ 6 h 1912"/>
              <a:gd name="T3" fmla="*/ 60 h 1912"/>
              <a:gd name="T4" fmla="*/ 1912 h 1912"/>
              <a:gd name="T5" fmla="*/ 1912 h 1912"/>
              <a:gd name="T6" fmla="*/ 0 h 1912"/>
              <a:gd name="T7" fmla="*/ 0 h 1912"/>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1912">
                <a:moveTo>
                  <a:pt x="0" y="0"/>
                </a:moveTo>
                <a:lnTo>
                  <a:pt x="0" y="6"/>
                </a:lnTo>
                <a:lnTo>
                  <a:pt x="0" y="6"/>
                </a:lnTo>
                <a:lnTo>
                  <a:pt x="0" y="60"/>
                </a:lnTo>
                <a:lnTo>
                  <a:pt x="0" y="1912"/>
                </a:lnTo>
                <a:lnTo>
                  <a:pt x="0" y="1912"/>
                </a:lnTo>
                <a:lnTo>
                  <a:pt x="0" y="0"/>
                </a:lnTo>
                <a:lnTo>
                  <a:pt x="0" y="0"/>
                </a:lnTo>
                <a:close/>
              </a:path>
            </a:pathLst>
          </a:custGeom>
          <a:solidFill>
            <a:srgbClr val="6BBA27"/>
          </a:solidFill>
          <a:ln w="9525">
            <a:noFill/>
            <a:round/>
            <a:headEnd/>
            <a:tailEnd/>
          </a:ln>
        </p:spPr>
        <p:txBody>
          <a:bodyPr/>
          <a:lstStyle/>
          <a:p>
            <a:endParaRPr lang="en-US"/>
          </a:p>
        </p:txBody>
      </p:sp>
      <p:sp>
        <p:nvSpPr>
          <p:cNvPr id="61445" name="Rectangle 5"/>
          <p:cNvSpPr>
            <a:spLocks noGrp="1" noChangeArrowheads="1"/>
          </p:cNvSpPr>
          <p:nvPr>
            <p:ph type="ftr" sz="quarter" idx="3"/>
          </p:nvPr>
        </p:nvSpPr>
        <p:spPr/>
        <p:txBody>
          <a:bodyPr/>
          <a:lstStyle>
            <a:lvl1pPr>
              <a:defRPr/>
            </a:lvl1pPr>
          </a:lstStyle>
          <a:p>
            <a:endParaRPr lang="en-US"/>
          </a:p>
        </p:txBody>
      </p:sp>
      <p:sp>
        <p:nvSpPr>
          <p:cNvPr id="61446" name="Rectangle 6"/>
          <p:cNvSpPr>
            <a:spLocks noGrp="1" noChangeArrowheads="1"/>
          </p:cNvSpPr>
          <p:nvPr>
            <p:ph type="sldNum" sz="quarter" idx="4"/>
          </p:nvPr>
        </p:nvSpPr>
        <p:spPr/>
        <p:txBody>
          <a:bodyPr/>
          <a:lstStyle>
            <a:lvl1pPr>
              <a:defRPr/>
            </a:lvl1pPr>
          </a:lstStyle>
          <a:p>
            <a:fld id="{8D96F767-E50D-42B1-9D89-F9D29169557C}" type="slidenum">
              <a:rPr lang="en-US"/>
              <a:pPr/>
              <a:t>‹#›</a:t>
            </a:fld>
            <a:endParaRPr lang="en-US"/>
          </a:p>
        </p:txBody>
      </p:sp>
      <p:sp>
        <p:nvSpPr>
          <p:cNvPr id="61447" name="Rectangle 7"/>
          <p:cNvSpPr>
            <a:spLocks noGrp="1" noChangeArrowheads="1"/>
          </p:cNvSpPr>
          <p:nvPr>
            <p:ph type="dt" sz="quarter" idx="2"/>
          </p:nvPr>
        </p:nvSpPr>
        <p:spPr/>
        <p:txBody>
          <a:bodyPr/>
          <a:lstStyle>
            <a:lvl1pPr>
              <a:defRPr/>
            </a:lvl1pPr>
          </a:lstStyle>
          <a:p>
            <a:fld id="{924FDAC7-3460-44E5-B019-8F345B1422F2}" type="datetimeFigureOut">
              <a:rPr lang="en-US"/>
              <a:pPr/>
              <a:t>3/17/2010</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25A12271-8C3B-4A7E-8DC0-5EF4AAE5FB81}" type="datetimeFigureOut">
              <a:rPr lang="en-US"/>
              <a:pPr/>
              <a:t>3/17/2010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8E8CB39-4490-4601-A15C-522D8B69148A}"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92100"/>
            <a:ext cx="2057400" cy="57277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92100"/>
            <a:ext cx="6019800" cy="57277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64FF429D-2C37-4AD2-AFE5-6DE4E5851787}" type="datetimeFigureOut">
              <a:rPr lang="en-US"/>
              <a:pPr/>
              <a:t>3/17/2010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34A9886-7C89-4C49-9536-F13AEA59C639}"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165B19E2-27D4-4566-BDAA-6C523FF3E558}" type="datetimeFigureOut">
              <a:rPr lang="en-US"/>
              <a:pPr/>
              <a:t>3/17/2010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AB4F2D9-3B61-4E2F-92CC-9E744E6EFBA6}"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fld id="{96EBED26-C7BE-4DC7-929C-69BE1F2B8EB8}" type="datetimeFigureOut">
              <a:rPr lang="en-US"/>
              <a:pPr/>
              <a:t>3/17/2010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62E9698-4AB5-4085-964E-2B42E70571AA}"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9050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050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fld id="{728E42AB-E425-48B7-B240-0ADB42140AA0}" type="datetimeFigureOut">
              <a:rPr lang="en-US"/>
              <a:pPr/>
              <a:t>3/17/2010</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94AA716-6180-4892-B7E3-716CEC0C16FD}"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fld id="{46A9CD19-7468-4E5E-A55C-55A1AB5E7A9A}" type="datetimeFigureOut">
              <a:rPr lang="en-US"/>
              <a:pPr/>
              <a:t>3/17/2010</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4D440DCC-D24D-4EAF-8A04-507BD93048A7}"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fld id="{A10ADA62-AE80-4FB4-8EF2-3ECB23B232FD}" type="datetimeFigureOut">
              <a:rPr lang="en-US"/>
              <a:pPr/>
              <a:t>3/17/2010</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AEFF09E5-8003-4833-BC5F-19BE5CD8D4F8}"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B689092A-8A76-4B2D-8566-BA81248F3BD6}" type="datetimeFigureOut">
              <a:rPr lang="en-US"/>
              <a:pPr/>
              <a:t>3/17/2010</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2303BF2D-6E58-46ED-9BD7-C96AA3C93B76}"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A0D7530F-307E-48D3-99B8-05B03E06A9AB}" type="datetimeFigureOut">
              <a:rPr lang="en-US"/>
              <a:pPr/>
              <a:t>3/17/2010</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3130433-2551-4C61-A178-6C801A4D7192}"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C936873A-75CC-4377-B373-84189AD86516}" type="datetimeFigureOut">
              <a:rPr lang="en-US"/>
              <a:pPr/>
              <a:t>3/17/2010</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BCC0FF4-6127-4403-9E37-BF56434D60C8}"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duotone>
              <a:schemeClr val="bg1"/>
              <a:srgbClr val="FFFFFF"/>
            </a:duotone>
          </a:blip>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bwMode="auto">
          <a:xfrm>
            <a:off x="457200" y="292100"/>
            <a:ext cx="8229600" cy="13843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0419" name="Rectangle 3"/>
          <p:cNvSpPr>
            <a:spLocks noGrp="1" noChangeArrowheads="1"/>
          </p:cNvSpPr>
          <p:nvPr>
            <p:ph type="body" idx="1"/>
          </p:nvPr>
        </p:nvSpPr>
        <p:spPr bwMode="auto">
          <a:xfrm>
            <a:off x="457200" y="1905000"/>
            <a:ext cx="82296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042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400">
                <a:effectLst>
                  <a:outerShdw blurRad="38100" dist="38100" dir="2700000" algn="tl">
                    <a:srgbClr val="000000"/>
                  </a:outerShdw>
                </a:effectLst>
                <a:latin typeface="Arial" charset="0"/>
              </a:defRPr>
            </a:lvl1pPr>
          </a:lstStyle>
          <a:p>
            <a:fld id="{3A2A54CA-D523-4ADA-AF10-E491806E02E4}" type="datetimeFigureOut">
              <a:rPr lang="en-US"/>
              <a:pPr/>
              <a:t>3/17/2010</a:t>
            </a:fld>
            <a:endParaRPr lang="en-US"/>
          </a:p>
        </p:txBody>
      </p:sp>
      <p:sp>
        <p:nvSpPr>
          <p:cNvPr id="6042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400">
                <a:effectLst>
                  <a:outerShdw blurRad="38100" dist="38100" dir="2700000" algn="tl">
                    <a:srgbClr val="000000"/>
                  </a:outerShdw>
                </a:effectLst>
                <a:latin typeface="Arial" charset="0"/>
              </a:defRPr>
            </a:lvl1pPr>
          </a:lstStyle>
          <a:p>
            <a:endParaRPr lang="en-US"/>
          </a:p>
        </p:txBody>
      </p:sp>
      <p:sp>
        <p:nvSpPr>
          <p:cNvPr id="6042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400">
                <a:effectLst>
                  <a:outerShdw blurRad="38100" dist="38100" dir="2700000" algn="tl">
                    <a:srgbClr val="000000"/>
                  </a:outerShdw>
                </a:effectLst>
                <a:latin typeface="Arial" charset="0"/>
              </a:defRPr>
            </a:lvl1pPr>
          </a:lstStyle>
          <a:p>
            <a:fld id="{0C962181-D1C5-41DA-A10E-ECC69610A12C}"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l"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2pPr>
      <a:lvl3pPr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3pPr>
      <a:lvl4pPr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4pPr>
      <a:lvl5pPr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5pPr>
      <a:lvl6pPr marL="4572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6pPr>
      <a:lvl7pPr marL="9144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7pPr>
      <a:lvl8pPr marL="13716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8pPr>
      <a:lvl9pPr marL="18288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9pPr>
    </p:titleStyle>
    <p:bodyStyle>
      <a:lvl1pPr marL="342900" indent="-342900" algn="l" rtl="0" fontAlgn="base">
        <a:spcBef>
          <a:spcPct val="20000"/>
        </a:spcBef>
        <a:spcAft>
          <a:spcPct val="0"/>
        </a:spcAft>
        <a:buClr>
          <a:schemeClr val="hlink"/>
        </a:buClr>
        <a:buSzPct val="120000"/>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Font typeface="Tahoma" pitchFamily="34" charset="0"/>
        <a:buChar char="–"/>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hlink"/>
        </a:buClr>
        <a:buSzPct val="120000"/>
        <a:buChar char="•"/>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Font typeface="Tahoma" pitchFamily="34" charset="0"/>
        <a:buChar char="–"/>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p:cNvSpPr>
          <p:nvPr>
            <p:ph type="title" idx="4294967295"/>
          </p:nvPr>
        </p:nvSpPr>
        <p:spPr>
          <a:xfrm>
            <a:off x="457200" y="4267200"/>
            <a:ext cx="8229600" cy="1828800"/>
          </a:xfrm>
        </p:spPr>
        <p:txBody>
          <a:bodyPr/>
          <a:lstStyle/>
          <a:p>
            <a:r>
              <a:rPr lang="en-US"/>
              <a:t>By: Alec Droussiotis, Juan Cadavid, Adam Iacovelli</a:t>
            </a:r>
          </a:p>
        </p:txBody>
      </p:sp>
      <p:sp>
        <p:nvSpPr>
          <p:cNvPr id="14338" name="WordArt 4"/>
          <p:cNvSpPr>
            <a:spLocks noChangeArrowheads="1" noChangeShapeType="1" noTextEdit="1"/>
          </p:cNvSpPr>
          <p:nvPr/>
        </p:nvSpPr>
        <p:spPr bwMode="auto">
          <a:xfrm>
            <a:off x="914400" y="1981200"/>
            <a:ext cx="6934200" cy="1257300"/>
          </a:xfrm>
          <a:prstGeom prst="rect">
            <a:avLst/>
          </a:prstGeom>
        </p:spPr>
        <p:txBody>
          <a:bodyPr wrap="none" fromWordArt="1">
            <a:prstTxWarp prst="textPlain">
              <a:avLst>
                <a:gd name="adj" fmla="val 50000"/>
              </a:avLst>
            </a:prstTxWarp>
          </a:bodyPr>
          <a:lstStyle/>
          <a:p>
            <a:pPr algn="ctr"/>
            <a:r>
              <a:rPr lang="en-US" sz="3600" kern="10">
                <a:ln w="9525">
                  <a:solidFill>
                    <a:srgbClr val="000000"/>
                  </a:solidFill>
                  <a:round/>
                  <a:headEnd/>
                  <a:tailEnd/>
                </a:ln>
                <a:solidFill>
                  <a:srgbClr val="FFFFFF"/>
                </a:solidFill>
                <a:latin typeface="Arial Black"/>
              </a:rPr>
              <a:t>Skeletal System</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2"/>
          <p:cNvPicPr>
            <a:picLocks noChangeAspect="1" noChangeArrowheads="1"/>
          </p:cNvPicPr>
          <p:nvPr/>
        </p:nvPicPr>
        <p:blipFill>
          <a:blip r:embed="rId2"/>
          <a:srcRect/>
          <a:stretch>
            <a:fillRect/>
          </a:stretch>
        </p:blipFill>
        <p:spPr bwMode="auto">
          <a:xfrm>
            <a:off x="0" y="0"/>
            <a:ext cx="3276600" cy="2095500"/>
          </a:xfrm>
          <a:prstGeom prst="rect">
            <a:avLst/>
          </a:prstGeom>
          <a:noFill/>
          <a:ln w="9525">
            <a:noFill/>
            <a:miter lim="800000"/>
            <a:headEnd/>
            <a:tailEnd/>
          </a:ln>
        </p:spPr>
      </p:pic>
      <p:pic>
        <p:nvPicPr>
          <p:cNvPr id="23554" name="Picture 3"/>
          <p:cNvPicPr>
            <a:picLocks noChangeAspect="1" noChangeArrowheads="1"/>
          </p:cNvPicPr>
          <p:nvPr/>
        </p:nvPicPr>
        <p:blipFill>
          <a:blip r:embed="rId3"/>
          <a:srcRect/>
          <a:stretch>
            <a:fillRect/>
          </a:stretch>
        </p:blipFill>
        <p:spPr bwMode="auto">
          <a:xfrm>
            <a:off x="4419600" y="3314700"/>
            <a:ext cx="4724400" cy="3543300"/>
          </a:xfrm>
          <a:prstGeom prst="rect">
            <a:avLst/>
          </a:prstGeom>
          <a:noFill/>
          <a:ln w="9525">
            <a:noFill/>
            <a:miter lim="800000"/>
            <a:headEnd/>
            <a:tailEnd/>
          </a:ln>
        </p:spPr>
      </p:pic>
      <p:sp>
        <p:nvSpPr>
          <p:cNvPr id="23555" name="Rectangle 4"/>
          <p:cNvSpPr>
            <a:spLocks noGrp="1"/>
          </p:cNvSpPr>
          <p:nvPr>
            <p:ph type="title" idx="4294967295"/>
          </p:nvPr>
        </p:nvSpPr>
        <p:spPr/>
        <p:txBody>
          <a:bodyPr/>
          <a:lstStyle/>
          <a:p>
            <a:r>
              <a:rPr lang="en-US" sz="4000">
                <a:solidFill>
                  <a:srgbClr val="FF0000"/>
                </a:solidFill>
              </a:rPr>
              <a:t>Assisting Movement and Storing Minerals</a:t>
            </a:r>
          </a:p>
        </p:txBody>
      </p:sp>
      <p:sp>
        <p:nvSpPr>
          <p:cNvPr id="23556" name="Rectangle 5"/>
          <p:cNvSpPr>
            <a:spLocks noGrp="1"/>
          </p:cNvSpPr>
          <p:nvPr>
            <p:ph type="body" idx="4294967295"/>
          </p:nvPr>
        </p:nvSpPr>
        <p:spPr/>
        <p:txBody>
          <a:bodyPr/>
          <a:lstStyle/>
          <a:p>
            <a:pPr>
              <a:lnSpc>
                <a:spcPct val="90000"/>
              </a:lnSpc>
            </a:pPr>
            <a:r>
              <a:rPr lang="en-US" sz="2800" u="sng">
                <a:solidFill>
                  <a:srgbClr val="FF0000"/>
                </a:solidFill>
              </a:rPr>
              <a:t>Assisting Movement</a:t>
            </a:r>
          </a:p>
          <a:p>
            <a:pPr lvl="1">
              <a:lnSpc>
                <a:spcPct val="90000"/>
              </a:lnSpc>
            </a:pPr>
            <a:r>
              <a:rPr lang="en-US" sz="2400">
                <a:solidFill>
                  <a:srgbClr val="FF0000"/>
                </a:solidFill>
              </a:rPr>
              <a:t>The Skeletal Muscles are attached to bones</a:t>
            </a:r>
          </a:p>
          <a:p>
            <a:pPr lvl="1">
              <a:lnSpc>
                <a:spcPct val="90000"/>
              </a:lnSpc>
            </a:pPr>
            <a:r>
              <a:rPr lang="en-US" sz="2400">
                <a:solidFill>
                  <a:srgbClr val="FF0000"/>
                </a:solidFill>
              </a:rPr>
              <a:t>When these Muscles contract they cause bones to move</a:t>
            </a:r>
          </a:p>
          <a:p>
            <a:pPr>
              <a:lnSpc>
                <a:spcPct val="90000"/>
              </a:lnSpc>
            </a:pPr>
            <a:r>
              <a:rPr lang="en-US" sz="2800" u="sng">
                <a:solidFill>
                  <a:srgbClr val="FF0000"/>
                </a:solidFill>
              </a:rPr>
              <a:t>Storing Minerals</a:t>
            </a:r>
          </a:p>
          <a:p>
            <a:pPr lvl="1">
              <a:lnSpc>
                <a:spcPct val="90000"/>
              </a:lnSpc>
            </a:pPr>
            <a:r>
              <a:rPr lang="en-US" sz="2400">
                <a:solidFill>
                  <a:srgbClr val="FF0000"/>
                </a:solidFill>
              </a:rPr>
              <a:t>Bone tissues store several types of minerals, including calcium and phosphorus</a:t>
            </a:r>
          </a:p>
          <a:p>
            <a:pPr lvl="1">
              <a:lnSpc>
                <a:spcPct val="90000"/>
              </a:lnSpc>
            </a:pPr>
            <a:r>
              <a:rPr lang="en-US" sz="2400">
                <a:solidFill>
                  <a:srgbClr val="FF0000"/>
                </a:solidFill>
              </a:rPr>
              <a:t>Bone releases minerals into the blood when it is needed</a:t>
            </a:r>
          </a:p>
          <a:p>
            <a:pPr lvl="2">
              <a:lnSpc>
                <a:spcPct val="90000"/>
              </a:lnSpc>
            </a:pPr>
            <a:r>
              <a:rPr lang="en-US" sz="2000">
                <a:solidFill>
                  <a:srgbClr val="FF0000"/>
                </a:solidFill>
              </a:rPr>
              <a:t>This facilitates the balance of minerals in the body</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Picture 2"/>
          <p:cNvPicPr>
            <a:picLocks noChangeAspect="1" noChangeArrowheads="1"/>
          </p:cNvPicPr>
          <p:nvPr/>
        </p:nvPicPr>
        <p:blipFill>
          <a:blip r:embed="rId2"/>
          <a:srcRect/>
          <a:stretch>
            <a:fillRect/>
          </a:stretch>
        </p:blipFill>
        <p:spPr bwMode="auto">
          <a:xfrm>
            <a:off x="0" y="3429000"/>
            <a:ext cx="2798763" cy="3429000"/>
          </a:xfrm>
          <a:prstGeom prst="rect">
            <a:avLst/>
          </a:prstGeom>
          <a:noFill/>
          <a:ln w="9525">
            <a:noFill/>
            <a:miter lim="800000"/>
            <a:headEnd/>
            <a:tailEnd/>
          </a:ln>
        </p:spPr>
      </p:pic>
      <p:pic>
        <p:nvPicPr>
          <p:cNvPr id="24578" name="Picture 3"/>
          <p:cNvPicPr>
            <a:picLocks noChangeAspect="1" noChangeArrowheads="1"/>
          </p:cNvPicPr>
          <p:nvPr/>
        </p:nvPicPr>
        <p:blipFill>
          <a:blip r:embed="rId3"/>
          <a:srcRect/>
          <a:stretch>
            <a:fillRect/>
          </a:stretch>
        </p:blipFill>
        <p:spPr bwMode="auto">
          <a:xfrm>
            <a:off x="5334000" y="3048000"/>
            <a:ext cx="3810000" cy="3810000"/>
          </a:xfrm>
          <a:prstGeom prst="rect">
            <a:avLst/>
          </a:prstGeom>
          <a:noFill/>
          <a:ln w="9525">
            <a:noFill/>
            <a:miter lim="800000"/>
            <a:headEnd/>
            <a:tailEnd/>
          </a:ln>
        </p:spPr>
      </p:pic>
      <p:sp>
        <p:nvSpPr>
          <p:cNvPr id="24579" name="Rectangle 4"/>
          <p:cNvSpPr>
            <a:spLocks noGrp="1"/>
          </p:cNvSpPr>
          <p:nvPr>
            <p:ph type="title" idx="4294967295"/>
          </p:nvPr>
        </p:nvSpPr>
        <p:spPr/>
        <p:txBody>
          <a:bodyPr/>
          <a:lstStyle/>
          <a:p>
            <a:r>
              <a:rPr lang="en-US" sz="4000">
                <a:solidFill>
                  <a:srgbClr val="FF0000"/>
                </a:solidFill>
              </a:rPr>
              <a:t>Producing Blood Cells and Storing Chemical Energy</a:t>
            </a:r>
          </a:p>
        </p:txBody>
      </p:sp>
      <p:sp>
        <p:nvSpPr>
          <p:cNvPr id="24580" name="Rectangle 5"/>
          <p:cNvSpPr>
            <a:spLocks noGrp="1"/>
          </p:cNvSpPr>
          <p:nvPr>
            <p:ph type="body" idx="4294967295"/>
          </p:nvPr>
        </p:nvSpPr>
        <p:spPr/>
        <p:txBody>
          <a:bodyPr/>
          <a:lstStyle/>
          <a:p>
            <a:pPr>
              <a:lnSpc>
                <a:spcPct val="90000"/>
              </a:lnSpc>
            </a:pPr>
            <a:r>
              <a:rPr lang="en-US" sz="2800" u="sng">
                <a:solidFill>
                  <a:srgbClr val="FF0000"/>
                </a:solidFill>
              </a:rPr>
              <a:t>Producing Blood Cells</a:t>
            </a:r>
          </a:p>
          <a:p>
            <a:pPr lvl="1">
              <a:lnSpc>
                <a:spcPct val="90000"/>
              </a:lnSpc>
            </a:pPr>
            <a:r>
              <a:rPr lang="en-US" sz="2400">
                <a:solidFill>
                  <a:srgbClr val="FF0000"/>
                </a:solidFill>
              </a:rPr>
              <a:t>The Red Bone Marrow inside the bones produces blood cells</a:t>
            </a:r>
          </a:p>
          <a:p>
            <a:pPr lvl="2">
              <a:lnSpc>
                <a:spcPct val="90000"/>
              </a:lnSpc>
            </a:pPr>
            <a:r>
              <a:rPr lang="en-US" sz="2000">
                <a:solidFill>
                  <a:srgbClr val="FF0000"/>
                </a:solidFill>
              </a:rPr>
              <a:t>Red Blood Cells, White Blood Cells, and Platelets</a:t>
            </a:r>
          </a:p>
          <a:p>
            <a:pPr>
              <a:lnSpc>
                <a:spcPct val="90000"/>
              </a:lnSpc>
            </a:pPr>
            <a:r>
              <a:rPr lang="en-US" sz="2800" u="sng">
                <a:solidFill>
                  <a:srgbClr val="FF0000"/>
                </a:solidFill>
              </a:rPr>
              <a:t>Storing Chemical Energy</a:t>
            </a:r>
          </a:p>
          <a:p>
            <a:pPr lvl="1">
              <a:lnSpc>
                <a:spcPct val="90000"/>
              </a:lnSpc>
            </a:pPr>
            <a:r>
              <a:rPr lang="en-US" sz="2400">
                <a:solidFill>
                  <a:srgbClr val="FF0000"/>
                </a:solidFill>
              </a:rPr>
              <a:t>With the bone marrow ageing it changes from ‘red marrow’ to ‘yellow marrow’</a:t>
            </a:r>
          </a:p>
          <a:p>
            <a:pPr lvl="1">
              <a:lnSpc>
                <a:spcPct val="90000"/>
              </a:lnSpc>
            </a:pPr>
            <a:r>
              <a:rPr lang="en-US" sz="2400">
                <a:solidFill>
                  <a:srgbClr val="FF0000"/>
                </a:solidFill>
              </a:rPr>
              <a:t>Yellow bone marrow is composed of adipose cells, and a few blood cells</a:t>
            </a:r>
          </a:p>
          <a:p>
            <a:pPr lvl="2">
              <a:lnSpc>
                <a:spcPct val="90000"/>
              </a:lnSpc>
            </a:pPr>
            <a:r>
              <a:rPr lang="en-US" sz="2000">
                <a:solidFill>
                  <a:srgbClr val="FF0000"/>
                </a:solidFill>
              </a:rPr>
              <a:t>This chemical change is very important for a functioning human body</a:t>
            </a:r>
            <a:r>
              <a:rPr lang="en-US" sz="2000"/>
              <a:t>  </a:t>
            </a:r>
          </a:p>
          <a:p>
            <a:pPr>
              <a:lnSpc>
                <a:spcPct val="90000"/>
              </a:lnSpc>
            </a:pPr>
            <a:endParaRPr lang="en-US" sz="280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2"/>
          <p:cNvPicPr>
            <a:picLocks noChangeAspect="1" noChangeArrowheads="1"/>
          </p:cNvPicPr>
          <p:nvPr/>
        </p:nvPicPr>
        <p:blipFill>
          <a:blip r:embed="rId2"/>
          <a:srcRect/>
          <a:stretch>
            <a:fillRect/>
          </a:stretch>
        </p:blipFill>
        <p:spPr bwMode="auto">
          <a:xfrm>
            <a:off x="6400800" y="0"/>
            <a:ext cx="2743200" cy="6858000"/>
          </a:xfrm>
          <a:prstGeom prst="rect">
            <a:avLst/>
          </a:prstGeom>
          <a:noFill/>
          <a:ln w="9525">
            <a:noFill/>
            <a:miter lim="800000"/>
            <a:headEnd/>
            <a:tailEnd/>
          </a:ln>
        </p:spPr>
      </p:pic>
      <p:pic>
        <p:nvPicPr>
          <p:cNvPr id="25602" name="Picture 3"/>
          <p:cNvPicPr>
            <a:picLocks noChangeAspect="1" noChangeArrowheads="1"/>
          </p:cNvPicPr>
          <p:nvPr/>
        </p:nvPicPr>
        <p:blipFill>
          <a:blip r:embed="rId2"/>
          <a:srcRect/>
          <a:stretch>
            <a:fillRect/>
          </a:stretch>
        </p:blipFill>
        <p:spPr bwMode="auto">
          <a:xfrm>
            <a:off x="0" y="0"/>
            <a:ext cx="2667000" cy="6858000"/>
          </a:xfrm>
          <a:prstGeom prst="rect">
            <a:avLst/>
          </a:prstGeom>
          <a:noFill/>
          <a:ln w="9525">
            <a:noFill/>
            <a:miter lim="800000"/>
            <a:headEnd/>
            <a:tailEnd/>
          </a:ln>
        </p:spPr>
      </p:pic>
      <p:sp>
        <p:nvSpPr>
          <p:cNvPr id="25603" name="Rectangle 4"/>
          <p:cNvSpPr>
            <a:spLocks noGrp="1"/>
          </p:cNvSpPr>
          <p:nvPr>
            <p:ph type="title" idx="4294967295"/>
          </p:nvPr>
        </p:nvSpPr>
        <p:spPr/>
        <p:txBody>
          <a:bodyPr/>
          <a:lstStyle/>
          <a:p>
            <a:r>
              <a:rPr lang="en-US">
                <a:solidFill>
                  <a:srgbClr val="FF0000"/>
                </a:solidFill>
              </a:rPr>
              <a:t>In Conclusion</a:t>
            </a:r>
          </a:p>
        </p:txBody>
      </p:sp>
      <p:sp>
        <p:nvSpPr>
          <p:cNvPr id="25604" name="Rectangle 5"/>
          <p:cNvSpPr>
            <a:spLocks noGrp="1"/>
          </p:cNvSpPr>
          <p:nvPr>
            <p:ph type="body" idx="4294967295"/>
          </p:nvPr>
        </p:nvSpPr>
        <p:spPr/>
        <p:txBody>
          <a:bodyPr/>
          <a:lstStyle/>
          <a:p>
            <a:pPr>
              <a:lnSpc>
                <a:spcPct val="90000"/>
              </a:lnSpc>
            </a:pPr>
            <a:r>
              <a:rPr lang="en-US">
                <a:solidFill>
                  <a:srgbClr val="FF0000"/>
                </a:solidFill>
              </a:rPr>
              <a:t>The Skeletal System is one of the most important systems used in the human body</a:t>
            </a:r>
          </a:p>
          <a:p>
            <a:pPr>
              <a:lnSpc>
                <a:spcPct val="90000"/>
              </a:lnSpc>
            </a:pPr>
            <a:r>
              <a:rPr lang="en-US">
                <a:solidFill>
                  <a:srgbClr val="FF0000"/>
                </a:solidFill>
              </a:rPr>
              <a:t>It creates many types of blood cells, stores these blood cells, protects internal organs, and assists in movement</a:t>
            </a:r>
          </a:p>
          <a:p>
            <a:pPr>
              <a:lnSpc>
                <a:spcPct val="90000"/>
              </a:lnSpc>
            </a:pPr>
            <a:r>
              <a:rPr lang="en-US">
                <a:solidFill>
                  <a:srgbClr val="FF0000"/>
                </a:solidFill>
              </a:rPr>
              <a:t>Without this system it would be difficult for a human being to live</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ctrTitle" idx="4294967295"/>
          </p:nvPr>
        </p:nvSpPr>
        <p:spPr>
          <a:xfrm>
            <a:off x="685800" y="2130425"/>
            <a:ext cx="7772400" cy="1470025"/>
          </a:xfrm>
        </p:spPr>
        <p:txBody>
          <a:bodyPr/>
          <a:lstStyle/>
          <a:p>
            <a:pPr algn="ctr"/>
            <a:r>
              <a:rPr lang="en-US"/>
              <a:t>Skeletal System diseases and disorders</a:t>
            </a:r>
          </a:p>
        </p:txBody>
      </p:sp>
      <p:sp>
        <p:nvSpPr>
          <p:cNvPr id="3" name="Subtitle 2"/>
          <p:cNvSpPr>
            <a:spLocks noGrp="1"/>
          </p:cNvSpPr>
          <p:nvPr>
            <p:ph type="subTitle" idx="4294967295"/>
          </p:nvPr>
        </p:nvSpPr>
        <p:spPr>
          <a:xfrm>
            <a:off x="1371600" y="3983038"/>
            <a:ext cx="6400800" cy="1593850"/>
          </a:xfrm>
        </p:spPr>
        <p:txBody>
          <a:bodyPr>
            <a:normAutofit/>
          </a:bodyPr>
          <a:lstStyle/>
          <a:p>
            <a:pPr marL="0" indent="0" algn="ctr">
              <a:buFontTx/>
              <a:buNone/>
            </a:pPr>
            <a:r>
              <a:rPr lang="en-US">
                <a:solidFill>
                  <a:srgbClr val="898989"/>
                </a:solidFill>
              </a:rPr>
              <a:t>Juan Cadavid</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idx="4294967295"/>
          </p:nvPr>
        </p:nvSpPr>
        <p:spPr/>
        <p:txBody>
          <a:bodyPr/>
          <a:lstStyle/>
          <a:p>
            <a:r>
              <a:rPr lang="en-US"/>
              <a:t>Arthritis</a:t>
            </a:r>
          </a:p>
        </p:txBody>
      </p:sp>
      <p:sp>
        <p:nvSpPr>
          <p:cNvPr id="28674" name="Content Placeholder 2"/>
          <p:cNvSpPr>
            <a:spLocks noGrp="1"/>
          </p:cNvSpPr>
          <p:nvPr>
            <p:ph idx="4294967295"/>
          </p:nvPr>
        </p:nvSpPr>
        <p:spPr/>
        <p:txBody>
          <a:bodyPr/>
          <a:lstStyle/>
          <a:p>
            <a:r>
              <a:rPr lang="en-US"/>
              <a:t>A joint disorder</a:t>
            </a:r>
          </a:p>
          <a:p>
            <a:r>
              <a:rPr lang="en-US"/>
              <a:t>Caused when two bones rub against each other constantly and the cartilage wears away until its just bone to bone and it causes pain. </a:t>
            </a:r>
          </a:p>
          <a:p>
            <a:r>
              <a:rPr lang="en-US"/>
              <a:t>Some signs that you have Arthritis are inflammation on the joint, pain, stiffness, and swelling.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ormAutofit/>
          </a:bodyPr>
          <a:lstStyle/>
          <a:p>
            <a:r>
              <a:rPr lang="en-US" sz="4000"/>
              <a:t>Arthritis</a:t>
            </a:r>
            <a:br>
              <a:rPr lang="en-US" sz="4000"/>
            </a:br>
            <a:r>
              <a:rPr lang="en-US" sz="4000"/>
              <a:t>prevention and treatmeant</a:t>
            </a:r>
          </a:p>
        </p:txBody>
      </p:sp>
      <p:sp>
        <p:nvSpPr>
          <p:cNvPr id="30722" name="Content Placeholder 4"/>
          <p:cNvSpPr>
            <a:spLocks noGrp="1"/>
          </p:cNvSpPr>
          <p:nvPr>
            <p:ph idx="4294967295"/>
          </p:nvPr>
        </p:nvSpPr>
        <p:spPr/>
        <p:txBody>
          <a:bodyPr/>
          <a:lstStyle/>
          <a:p>
            <a:r>
              <a:rPr lang="en-US"/>
              <a:t>A treatment for arthritis is taking medicine like Advil, Motrin, and Ibuprofen.</a:t>
            </a:r>
          </a:p>
          <a:p>
            <a:r>
              <a:rPr lang="en-US"/>
              <a:t>Another is replacement of the bone affected by arthritis. Like your knee or hip.</a:t>
            </a:r>
          </a:p>
          <a:p>
            <a:pPr>
              <a:buFontTx/>
              <a:buNone/>
            </a:pPr>
            <a:endParaRPr lang="en-US"/>
          </a:p>
        </p:txBody>
      </p:sp>
      <p:pic>
        <p:nvPicPr>
          <p:cNvPr id="30723" name="Picture 5" descr="http://www.eorthopod.com/images/ContentImages/arthritis/arthritis_psoriatic/arthritis_psoriatic_intro01.jpg"/>
          <p:cNvPicPr>
            <a:picLocks noChangeAspect="1" noChangeArrowheads="1"/>
          </p:cNvPicPr>
          <p:nvPr/>
        </p:nvPicPr>
        <p:blipFill>
          <a:blip r:embed="rId3"/>
          <a:srcRect/>
          <a:stretch>
            <a:fillRect/>
          </a:stretch>
        </p:blipFill>
        <p:spPr bwMode="auto">
          <a:xfrm>
            <a:off x="2667000" y="3810000"/>
            <a:ext cx="3495675" cy="2028825"/>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idx="4294967295"/>
          </p:nvPr>
        </p:nvSpPr>
        <p:spPr/>
        <p:txBody>
          <a:bodyPr/>
          <a:lstStyle/>
          <a:p>
            <a:r>
              <a:rPr lang="en-US"/>
              <a:t>Osteoporosis</a:t>
            </a:r>
          </a:p>
        </p:txBody>
      </p:sp>
      <p:sp>
        <p:nvSpPr>
          <p:cNvPr id="32770" name="Content Placeholder 2"/>
          <p:cNvSpPr>
            <a:spLocks noGrp="1"/>
          </p:cNvSpPr>
          <p:nvPr>
            <p:ph idx="4294967295"/>
          </p:nvPr>
        </p:nvSpPr>
        <p:spPr/>
        <p:txBody>
          <a:bodyPr/>
          <a:lstStyle/>
          <a:p>
            <a:r>
              <a:rPr lang="en-US"/>
              <a:t>Affects older people, more in women than in men.</a:t>
            </a:r>
          </a:p>
          <a:p>
            <a:r>
              <a:rPr lang="en-US"/>
              <a:t>Disease were the bones in the body become weak and easy to break.</a:t>
            </a:r>
          </a:p>
          <a:p>
            <a:r>
              <a:rPr lang="en-US"/>
              <a:t> If you leave it untreated it can become painful and with one small fall you can break any bone in your body.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ormAutofit/>
          </a:bodyPr>
          <a:lstStyle/>
          <a:p>
            <a:r>
              <a:rPr lang="en-US" sz="4000"/>
              <a:t>Osteoporosis</a:t>
            </a:r>
            <a:br>
              <a:rPr lang="en-US" sz="4000"/>
            </a:br>
            <a:r>
              <a:rPr lang="en-US" sz="4000"/>
              <a:t>Prevention and treatment</a:t>
            </a:r>
          </a:p>
        </p:txBody>
      </p:sp>
      <p:sp>
        <p:nvSpPr>
          <p:cNvPr id="3" name="Content Placeholder 2"/>
          <p:cNvSpPr>
            <a:spLocks noGrp="1"/>
          </p:cNvSpPr>
          <p:nvPr>
            <p:ph idx="4294967295"/>
          </p:nvPr>
        </p:nvSpPr>
        <p:spPr/>
        <p:txBody>
          <a:bodyPr>
            <a:normAutofit/>
          </a:bodyPr>
          <a:lstStyle/>
          <a:p>
            <a:r>
              <a:rPr lang="en-US" sz="3000"/>
              <a:t>Try to build strong bones, it would be best if it was before the age of 30.</a:t>
            </a:r>
          </a:p>
          <a:p>
            <a:r>
              <a:rPr lang="en-US" sz="3000"/>
              <a:t>Get your daily recommended amounts of calcium and vitamin D </a:t>
            </a:r>
          </a:p>
          <a:p>
            <a:r>
              <a:rPr lang="en-US" sz="3000"/>
              <a:t>Engage in regular weight-bearing exercise </a:t>
            </a:r>
          </a:p>
          <a:p>
            <a:r>
              <a:rPr lang="en-US" sz="3000"/>
              <a:t>you can take drugs like Bisphonates, Raloxifene, Calcitonin, and Terparatide. You can also do Hormone therapy, and physical therapy.</a:t>
            </a:r>
            <a:br>
              <a:rPr lang="en-US" sz="3000"/>
            </a:br>
            <a:endParaRPr lang="en-US" sz="300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idx="4294967295"/>
          </p:nvPr>
        </p:nvSpPr>
        <p:spPr/>
        <p:txBody>
          <a:bodyPr/>
          <a:lstStyle/>
          <a:p>
            <a:r>
              <a:rPr lang="en-US"/>
              <a:t>Osteomyelitis</a:t>
            </a:r>
          </a:p>
        </p:txBody>
      </p:sp>
      <p:sp>
        <p:nvSpPr>
          <p:cNvPr id="36866" name="Content Placeholder 2"/>
          <p:cNvSpPr>
            <a:spLocks noGrp="1"/>
          </p:cNvSpPr>
          <p:nvPr>
            <p:ph idx="4294967295"/>
          </p:nvPr>
        </p:nvSpPr>
        <p:spPr/>
        <p:txBody>
          <a:bodyPr/>
          <a:lstStyle/>
          <a:p>
            <a:r>
              <a:rPr lang="en-US"/>
              <a:t>is an infection of the bone.</a:t>
            </a:r>
          </a:p>
          <a:p>
            <a:r>
              <a:rPr lang="en-US"/>
              <a:t>It can be caused by breaking a bone and the bone goes through the skin and it can be infected by the bacteria.</a:t>
            </a:r>
          </a:p>
          <a:p>
            <a:r>
              <a:rPr lang="en-US"/>
              <a:t>It can be detected by pain, fever, chills, nausea and weakness.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ormAutofit/>
          </a:bodyPr>
          <a:lstStyle/>
          <a:p>
            <a:r>
              <a:rPr lang="en-US" sz="4000"/>
              <a:t>Osteomyelitis </a:t>
            </a:r>
            <a:br>
              <a:rPr lang="en-US" sz="4000"/>
            </a:br>
            <a:r>
              <a:rPr lang="en-US" sz="4000"/>
              <a:t>prevention and treatment </a:t>
            </a:r>
          </a:p>
        </p:txBody>
      </p:sp>
      <p:sp>
        <p:nvSpPr>
          <p:cNvPr id="38914" name="Content Placeholder 2"/>
          <p:cNvSpPr>
            <a:spLocks noGrp="1"/>
          </p:cNvSpPr>
          <p:nvPr>
            <p:ph idx="4294967295"/>
          </p:nvPr>
        </p:nvSpPr>
        <p:spPr/>
        <p:txBody>
          <a:bodyPr/>
          <a:lstStyle/>
          <a:p>
            <a:r>
              <a:rPr lang="en-US"/>
              <a:t>surgery is an option</a:t>
            </a:r>
          </a:p>
          <a:p>
            <a:r>
              <a:rPr lang="en-US"/>
              <a:t>Drain the infected area, remove diseased bone and tissue, restore blood flow to the bone, and remove and foreign objects. For people who don’t like surgery you can always take antibiotics.</a:t>
            </a:r>
            <a:br>
              <a:rPr lang="en-US"/>
            </a:br>
            <a:endParaRPr lang="en-US"/>
          </a:p>
        </p:txBody>
      </p:sp>
      <p:pic>
        <p:nvPicPr>
          <p:cNvPr id="38915" name="Picture 3" descr="http://www.joint-pain-forum.com/images/Osteomyelitis_foot.jpg"/>
          <p:cNvPicPr>
            <a:picLocks noChangeAspect="1" noChangeArrowheads="1"/>
          </p:cNvPicPr>
          <p:nvPr/>
        </p:nvPicPr>
        <p:blipFill>
          <a:blip r:embed="rId3"/>
          <a:srcRect/>
          <a:stretch>
            <a:fillRect/>
          </a:stretch>
        </p:blipFill>
        <p:spPr bwMode="auto">
          <a:xfrm>
            <a:off x="4267200" y="4267200"/>
            <a:ext cx="3467100" cy="200025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2"/>
          <p:cNvPicPr>
            <a:picLocks noChangeAspect="1" noChangeArrowheads="1"/>
          </p:cNvPicPr>
          <p:nvPr/>
        </p:nvPicPr>
        <p:blipFill>
          <a:blip r:embed="rId2"/>
          <a:srcRect/>
          <a:stretch>
            <a:fillRect/>
          </a:stretch>
        </p:blipFill>
        <p:spPr bwMode="auto">
          <a:xfrm>
            <a:off x="0" y="1619250"/>
            <a:ext cx="4524375" cy="5238750"/>
          </a:xfrm>
          <a:prstGeom prst="rect">
            <a:avLst/>
          </a:prstGeom>
          <a:noFill/>
          <a:ln w="9525">
            <a:noFill/>
            <a:miter lim="800000"/>
            <a:headEnd/>
            <a:tailEnd/>
          </a:ln>
        </p:spPr>
      </p:pic>
      <p:sp>
        <p:nvSpPr>
          <p:cNvPr id="15362" name="Rectangle 3"/>
          <p:cNvSpPr>
            <a:spLocks noGrp="1"/>
          </p:cNvSpPr>
          <p:nvPr>
            <p:ph type="ctrTitle" idx="4294967295"/>
          </p:nvPr>
        </p:nvSpPr>
        <p:spPr>
          <a:xfrm>
            <a:off x="685800" y="2130425"/>
            <a:ext cx="7772400" cy="1470025"/>
          </a:xfrm>
        </p:spPr>
        <p:txBody>
          <a:bodyPr/>
          <a:lstStyle/>
          <a:p>
            <a:pPr algn="ctr"/>
            <a:r>
              <a:rPr lang="en-US">
                <a:solidFill>
                  <a:srgbClr val="FF0000"/>
                </a:solidFill>
              </a:rPr>
              <a:t>Skeletal System – Structure and Function</a:t>
            </a:r>
          </a:p>
        </p:txBody>
      </p:sp>
      <p:sp>
        <p:nvSpPr>
          <p:cNvPr id="15363" name="Rectangle 4"/>
          <p:cNvSpPr>
            <a:spLocks noGrp="1"/>
          </p:cNvSpPr>
          <p:nvPr>
            <p:ph type="subTitle" idx="4294967295"/>
          </p:nvPr>
        </p:nvSpPr>
        <p:spPr>
          <a:xfrm>
            <a:off x="1371600" y="3983038"/>
            <a:ext cx="6400800" cy="1593850"/>
          </a:xfrm>
        </p:spPr>
        <p:txBody>
          <a:bodyPr/>
          <a:lstStyle/>
          <a:p>
            <a:pPr marL="0" indent="0" algn="ctr">
              <a:buFontTx/>
              <a:buNone/>
            </a:pPr>
            <a:r>
              <a:rPr lang="en-US">
                <a:solidFill>
                  <a:srgbClr val="FF0000"/>
                </a:solidFill>
              </a:rPr>
              <a:t>By: Alec Droussiotis</a:t>
            </a:r>
          </a:p>
        </p:txBody>
      </p:sp>
      <p:pic>
        <p:nvPicPr>
          <p:cNvPr id="15364" name="Picture 5"/>
          <p:cNvPicPr>
            <a:picLocks noChangeAspect="1" noChangeArrowheads="1"/>
          </p:cNvPicPr>
          <p:nvPr/>
        </p:nvPicPr>
        <p:blipFill>
          <a:blip r:embed="rId3"/>
          <a:srcRect/>
          <a:stretch>
            <a:fillRect/>
          </a:stretch>
        </p:blipFill>
        <p:spPr bwMode="auto">
          <a:xfrm>
            <a:off x="6477000" y="4457700"/>
            <a:ext cx="2667000" cy="24003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idx="4294967295"/>
          </p:nvPr>
        </p:nvSpPr>
        <p:spPr/>
        <p:txBody>
          <a:bodyPr/>
          <a:lstStyle/>
          <a:p>
            <a:r>
              <a:rPr lang="en-US"/>
              <a:t>Scoliosis</a:t>
            </a:r>
          </a:p>
        </p:txBody>
      </p:sp>
      <p:sp>
        <p:nvSpPr>
          <p:cNvPr id="40962" name="Content Placeholder 2"/>
          <p:cNvSpPr>
            <a:spLocks noGrp="1"/>
          </p:cNvSpPr>
          <p:nvPr>
            <p:ph idx="4294967295"/>
          </p:nvPr>
        </p:nvSpPr>
        <p:spPr/>
        <p:txBody>
          <a:bodyPr/>
          <a:lstStyle/>
          <a:p>
            <a:r>
              <a:rPr lang="en-US"/>
              <a:t>Is an abnormal curve on a person spine.</a:t>
            </a:r>
          </a:p>
          <a:p>
            <a:r>
              <a:rPr lang="en-US"/>
              <a:t>It is more common in girls than in boys.</a:t>
            </a:r>
          </a:p>
          <a:p>
            <a:r>
              <a:rPr lang="en-US"/>
              <a:t>The cause to scoliosis is unknown.</a:t>
            </a:r>
          </a:p>
        </p:txBody>
      </p:sp>
      <p:pic>
        <p:nvPicPr>
          <p:cNvPr id="40963" name="Picture 3" descr="http://medicalimages.allrefer.com/large/scoliosis.jpg"/>
          <p:cNvPicPr>
            <a:picLocks noChangeAspect="1" noChangeArrowheads="1"/>
          </p:cNvPicPr>
          <p:nvPr/>
        </p:nvPicPr>
        <p:blipFill>
          <a:blip r:embed="rId3"/>
          <a:srcRect/>
          <a:stretch>
            <a:fillRect/>
          </a:stretch>
        </p:blipFill>
        <p:spPr bwMode="auto">
          <a:xfrm>
            <a:off x="1600200" y="3429000"/>
            <a:ext cx="5638800" cy="2895600"/>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ormAutofit/>
          </a:bodyPr>
          <a:lstStyle/>
          <a:p>
            <a:r>
              <a:rPr lang="en-US" sz="4000"/>
              <a:t>Scoliosis</a:t>
            </a:r>
            <a:br>
              <a:rPr lang="en-US" sz="4000"/>
            </a:br>
            <a:r>
              <a:rPr lang="en-US" sz="4000"/>
              <a:t>prevention and treatment</a:t>
            </a:r>
          </a:p>
        </p:txBody>
      </p:sp>
      <p:sp>
        <p:nvSpPr>
          <p:cNvPr id="3" name="Content Placeholder 2"/>
          <p:cNvSpPr>
            <a:spLocks noGrp="1"/>
          </p:cNvSpPr>
          <p:nvPr>
            <p:ph idx="4294967295"/>
          </p:nvPr>
        </p:nvSpPr>
        <p:spPr/>
        <p:txBody>
          <a:bodyPr>
            <a:normAutofit/>
          </a:bodyPr>
          <a:lstStyle/>
          <a:p>
            <a:pPr>
              <a:lnSpc>
                <a:spcPct val="90000"/>
              </a:lnSpc>
            </a:pPr>
            <a:r>
              <a:rPr lang="en-US"/>
              <a:t>Scoliosis can’t be prevented.</a:t>
            </a:r>
          </a:p>
          <a:p>
            <a:pPr>
              <a:lnSpc>
                <a:spcPct val="90000"/>
              </a:lnSpc>
            </a:pPr>
            <a:r>
              <a:rPr lang="en-US"/>
              <a:t>For most cases of scoliosis it doesn’t need treatment.</a:t>
            </a:r>
          </a:p>
          <a:p>
            <a:pPr>
              <a:lnSpc>
                <a:spcPct val="90000"/>
              </a:lnSpc>
            </a:pPr>
            <a:r>
              <a:rPr lang="en-US"/>
              <a:t>If the curve is more than 25% but less than 30% you might just need a back brace.</a:t>
            </a:r>
          </a:p>
          <a:p>
            <a:pPr>
              <a:lnSpc>
                <a:spcPct val="90000"/>
              </a:lnSpc>
            </a:pPr>
            <a:r>
              <a:rPr lang="en-US"/>
              <a:t>If the curve is more than 45% a doctor will need to see and review the options. Surgery my be one.</a:t>
            </a:r>
            <a:br>
              <a:rPr lang="en-US"/>
            </a:br>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p:cNvSpPr>
            <a:spLocks noGrp="1"/>
          </p:cNvSpPr>
          <p:nvPr>
            <p:ph type="title" idx="4294967295"/>
          </p:nvPr>
        </p:nvSpPr>
        <p:spPr/>
        <p:txBody>
          <a:bodyPr/>
          <a:lstStyle/>
          <a:p>
            <a:r>
              <a:rPr lang="en-US"/>
              <a:t>Fracture</a:t>
            </a:r>
          </a:p>
        </p:txBody>
      </p:sp>
      <p:sp>
        <p:nvSpPr>
          <p:cNvPr id="45058" name="Content Placeholder 2"/>
          <p:cNvSpPr>
            <a:spLocks noGrp="1"/>
          </p:cNvSpPr>
          <p:nvPr>
            <p:ph idx="4294967295"/>
          </p:nvPr>
        </p:nvSpPr>
        <p:spPr/>
        <p:txBody>
          <a:bodyPr/>
          <a:lstStyle/>
          <a:p>
            <a:r>
              <a:rPr lang="en-US"/>
              <a:t>Fracture is a medical term for broken bone.</a:t>
            </a:r>
          </a:p>
          <a:p>
            <a:r>
              <a:rPr lang="en-US"/>
              <a:t>There are many types of fractures but the two most common are simple fractures and compound fractures.</a:t>
            </a:r>
          </a:p>
        </p:txBody>
      </p:sp>
      <p:pic>
        <p:nvPicPr>
          <p:cNvPr id="45059" name="Picture 3" descr="basic information on female sexual problems"/>
          <p:cNvPicPr>
            <a:picLocks noChangeAspect="1" noChangeArrowheads="1"/>
          </p:cNvPicPr>
          <p:nvPr/>
        </p:nvPicPr>
        <p:blipFill>
          <a:blip r:embed="rId3"/>
          <a:srcRect/>
          <a:stretch>
            <a:fillRect/>
          </a:stretch>
        </p:blipFill>
        <p:spPr bwMode="auto">
          <a:xfrm>
            <a:off x="1676400" y="3657600"/>
            <a:ext cx="4495800" cy="2971800"/>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ormAutofit/>
          </a:bodyPr>
          <a:lstStyle/>
          <a:p>
            <a:r>
              <a:rPr lang="en-US" sz="4000"/>
              <a:t>Fracture</a:t>
            </a:r>
            <a:br>
              <a:rPr lang="en-US" sz="4000"/>
            </a:br>
            <a:r>
              <a:rPr lang="en-US" sz="4000"/>
              <a:t>prevention and treatment</a:t>
            </a:r>
          </a:p>
        </p:txBody>
      </p:sp>
      <p:sp>
        <p:nvSpPr>
          <p:cNvPr id="47106" name="Content Placeholder 2"/>
          <p:cNvSpPr>
            <a:spLocks noGrp="1"/>
          </p:cNvSpPr>
          <p:nvPr>
            <p:ph idx="4294967295"/>
          </p:nvPr>
        </p:nvSpPr>
        <p:spPr/>
        <p:txBody>
          <a:bodyPr/>
          <a:lstStyle/>
          <a:p>
            <a:r>
              <a:rPr lang="en-US"/>
              <a:t>Surgery is an option is the break is bad enough.</a:t>
            </a:r>
          </a:p>
          <a:p>
            <a:r>
              <a:rPr lang="en-US"/>
              <a:t>A cast around the area that is affected by the fracture so it can heal the right way.</a:t>
            </a:r>
          </a:p>
          <a:p>
            <a:r>
              <a:rPr lang="en-US"/>
              <a:t>It an cause osteomyelitis.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ctrTitle"/>
          </p:nvPr>
        </p:nvSpPr>
        <p:spPr>
          <a:xfrm>
            <a:off x="685800" y="685800"/>
            <a:ext cx="7772400" cy="1470025"/>
          </a:xfrm>
        </p:spPr>
        <p:txBody>
          <a:bodyPr/>
          <a:lstStyle/>
          <a:p>
            <a:r>
              <a:rPr lang="en-US">
                <a:solidFill>
                  <a:schemeClr val="bg1"/>
                </a:solidFill>
              </a:rPr>
              <a:t>Sudden Illnesses and First Aid of the Skeletal System</a:t>
            </a:r>
          </a:p>
        </p:txBody>
      </p:sp>
      <p:pic>
        <p:nvPicPr>
          <p:cNvPr id="49155" name="Picture 3" descr="first_aid_kit"/>
          <p:cNvPicPr>
            <a:picLocks noChangeAspect="1" noChangeArrowheads="1"/>
          </p:cNvPicPr>
          <p:nvPr/>
        </p:nvPicPr>
        <p:blipFill>
          <a:blip r:embed="rId2"/>
          <a:srcRect/>
          <a:stretch>
            <a:fillRect/>
          </a:stretch>
        </p:blipFill>
        <p:spPr bwMode="auto">
          <a:xfrm>
            <a:off x="2362200" y="2362200"/>
            <a:ext cx="3924300" cy="3924300"/>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457200" y="228600"/>
            <a:ext cx="8229600" cy="1143000"/>
          </a:xfrm>
        </p:spPr>
        <p:txBody>
          <a:bodyPr/>
          <a:lstStyle/>
          <a:p>
            <a:r>
              <a:rPr lang="en-US"/>
              <a:t>Surgery </a:t>
            </a:r>
          </a:p>
        </p:txBody>
      </p:sp>
      <p:sp>
        <p:nvSpPr>
          <p:cNvPr id="50179" name="Rectangle 3"/>
          <p:cNvSpPr>
            <a:spLocks noGrp="1" noChangeArrowheads="1"/>
          </p:cNvSpPr>
          <p:nvPr>
            <p:ph type="body" idx="1"/>
          </p:nvPr>
        </p:nvSpPr>
        <p:spPr>
          <a:xfrm>
            <a:off x="457200" y="1371600"/>
            <a:ext cx="8229600" cy="4525963"/>
          </a:xfrm>
        </p:spPr>
        <p:txBody>
          <a:bodyPr/>
          <a:lstStyle/>
          <a:p>
            <a:r>
              <a:rPr lang="en-US"/>
              <a:t>Surgery is the most common treatment for almost all of the sudden illnesses and disease that the skeletal system gets. </a:t>
            </a:r>
          </a:p>
          <a:p>
            <a:r>
              <a:rPr lang="en-US"/>
              <a:t>During surgery doctors try to remove as much of the tumor as they possibly can. </a:t>
            </a:r>
          </a:p>
          <a:p>
            <a:r>
              <a:rPr lang="en-US"/>
              <a:t>Surgery is not 100 percent affective and can sometimes lose they limb they are operating on.</a:t>
            </a:r>
          </a:p>
        </p:txBody>
      </p:sp>
      <p:pic>
        <p:nvPicPr>
          <p:cNvPr id="50180" name="Picture 4" descr="about-weight-loss-surgery-ga-1"/>
          <p:cNvPicPr>
            <a:picLocks noChangeAspect="1" noChangeArrowheads="1"/>
          </p:cNvPicPr>
          <p:nvPr/>
        </p:nvPicPr>
        <p:blipFill>
          <a:blip r:embed="rId2"/>
          <a:srcRect/>
          <a:stretch>
            <a:fillRect/>
          </a:stretch>
        </p:blipFill>
        <p:spPr bwMode="auto">
          <a:xfrm>
            <a:off x="7353300" y="5067300"/>
            <a:ext cx="1790700" cy="1790700"/>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en-US"/>
              <a:t>Radiation therapy </a:t>
            </a:r>
          </a:p>
        </p:txBody>
      </p:sp>
      <p:sp>
        <p:nvSpPr>
          <p:cNvPr id="51203" name="Rectangle 3"/>
          <p:cNvSpPr>
            <a:spLocks noGrp="1" noChangeArrowheads="1"/>
          </p:cNvSpPr>
          <p:nvPr>
            <p:ph type="body" idx="1"/>
          </p:nvPr>
        </p:nvSpPr>
        <p:spPr/>
        <p:txBody>
          <a:bodyPr/>
          <a:lstStyle/>
          <a:p>
            <a:r>
              <a:rPr lang="en-US"/>
              <a:t>It is mostly used after the patient has had surgery but it can also be used if the patient is not having surgery</a:t>
            </a:r>
          </a:p>
          <a:p>
            <a:r>
              <a:rPr lang="en-US"/>
              <a:t>Radiation therapy uses high energy radiation to kill the left over cancer cells</a:t>
            </a:r>
          </a:p>
          <a:p>
            <a:endParaRPr lang="en-US"/>
          </a:p>
        </p:txBody>
      </p:sp>
      <p:pic>
        <p:nvPicPr>
          <p:cNvPr id="51204" name="Picture 4" descr="490643547_4e7f4fac64"/>
          <p:cNvPicPr>
            <a:picLocks noChangeAspect="1" noChangeArrowheads="1"/>
          </p:cNvPicPr>
          <p:nvPr/>
        </p:nvPicPr>
        <p:blipFill>
          <a:blip r:embed="rId2"/>
          <a:srcRect/>
          <a:stretch>
            <a:fillRect/>
          </a:stretch>
        </p:blipFill>
        <p:spPr bwMode="auto">
          <a:xfrm>
            <a:off x="6629400" y="4267200"/>
            <a:ext cx="1943100" cy="2590800"/>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en-US"/>
              <a:t>Rickets </a:t>
            </a:r>
          </a:p>
        </p:txBody>
      </p:sp>
      <p:sp>
        <p:nvSpPr>
          <p:cNvPr id="52227" name="Rectangle 3"/>
          <p:cNvSpPr>
            <a:spLocks noGrp="1" noChangeArrowheads="1"/>
          </p:cNvSpPr>
          <p:nvPr>
            <p:ph type="body" idx="1"/>
          </p:nvPr>
        </p:nvSpPr>
        <p:spPr/>
        <p:txBody>
          <a:bodyPr/>
          <a:lstStyle/>
          <a:p>
            <a:r>
              <a:rPr lang="en-US" sz="2800"/>
              <a:t>Rickets is an disorder that young kids develop due to a lack of vitamin D and calcium.</a:t>
            </a:r>
          </a:p>
          <a:p>
            <a:r>
              <a:rPr lang="en-US" sz="2800"/>
              <a:t>Unlike other diseases Rickets doesn’t need surgery or pills or even radiation therapy to cure. </a:t>
            </a:r>
          </a:p>
          <a:p>
            <a:r>
              <a:rPr lang="en-US" sz="2800"/>
              <a:t>To cure Rickets all that the individual most do is to replace the deficient calcium and it only takes about 3 to 9 months to fully cure.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body" idx="1"/>
          </p:nvPr>
        </p:nvSpPr>
        <p:spPr>
          <a:xfrm>
            <a:off x="457200" y="990600"/>
            <a:ext cx="8229600" cy="4525963"/>
          </a:xfrm>
        </p:spPr>
        <p:txBody>
          <a:bodyPr/>
          <a:lstStyle/>
          <a:p>
            <a:r>
              <a:rPr lang="en-US"/>
              <a:t>Rickets is an abnormal bone growth in young children. </a:t>
            </a:r>
          </a:p>
          <a:p>
            <a:r>
              <a:rPr lang="en-US"/>
              <a:t>Symptoms of Rickets include large abdomen, wide ankles, an odd curve of the spine or back and a large forehead.</a:t>
            </a:r>
          </a:p>
          <a:p>
            <a:pPr>
              <a:buFontTx/>
              <a:buNone/>
            </a:pPr>
            <a:r>
              <a:rPr lang="en-US"/>
              <a:t>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a:t>Chondrosarcoma Cancer</a:t>
            </a:r>
          </a:p>
        </p:txBody>
      </p:sp>
      <p:sp>
        <p:nvSpPr>
          <p:cNvPr id="54275" name="Rectangle 3"/>
          <p:cNvSpPr>
            <a:spLocks noGrp="1" noChangeArrowheads="1"/>
          </p:cNvSpPr>
          <p:nvPr>
            <p:ph type="body" idx="1"/>
          </p:nvPr>
        </p:nvSpPr>
        <p:spPr/>
        <p:txBody>
          <a:bodyPr/>
          <a:lstStyle/>
          <a:p>
            <a:r>
              <a:rPr lang="en-US"/>
              <a:t>The second most common type of bone cancer</a:t>
            </a:r>
          </a:p>
          <a:p>
            <a:r>
              <a:rPr lang="en-US"/>
              <a:t>It is very rare for people under the age of 20 to get this. It is more common for people between the ages of 50 to 70</a:t>
            </a:r>
          </a:p>
          <a:p>
            <a:r>
              <a:rPr lang="en-US"/>
              <a:t>This affects any area of the body that has cartilage, but it is usually found in the upper thigh area.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2"/>
          <p:cNvPicPr>
            <a:picLocks noChangeAspect="1" noChangeArrowheads="1"/>
          </p:cNvPicPr>
          <p:nvPr/>
        </p:nvPicPr>
        <p:blipFill>
          <a:blip r:embed="rId2"/>
          <a:srcRect/>
          <a:stretch>
            <a:fillRect/>
          </a:stretch>
        </p:blipFill>
        <p:spPr bwMode="auto">
          <a:xfrm>
            <a:off x="2895600" y="4279900"/>
            <a:ext cx="3429000" cy="2578100"/>
          </a:xfrm>
          <a:prstGeom prst="rect">
            <a:avLst/>
          </a:prstGeom>
          <a:noFill/>
          <a:ln w="9525">
            <a:noFill/>
            <a:miter lim="800000"/>
            <a:headEnd/>
            <a:tailEnd/>
          </a:ln>
        </p:spPr>
      </p:pic>
      <p:pic>
        <p:nvPicPr>
          <p:cNvPr id="16386" name="Picture 3"/>
          <p:cNvPicPr>
            <a:picLocks noChangeAspect="1" noChangeArrowheads="1"/>
          </p:cNvPicPr>
          <p:nvPr/>
        </p:nvPicPr>
        <p:blipFill>
          <a:blip r:embed="rId3"/>
          <a:srcRect/>
          <a:stretch>
            <a:fillRect/>
          </a:stretch>
        </p:blipFill>
        <p:spPr bwMode="auto">
          <a:xfrm>
            <a:off x="6367463" y="3048000"/>
            <a:ext cx="2776537" cy="3810000"/>
          </a:xfrm>
          <a:prstGeom prst="rect">
            <a:avLst/>
          </a:prstGeom>
          <a:noFill/>
          <a:ln w="9525">
            <a:noFill/>
            <a:miter lim="800000"/>
            <a:headEnd/>
            <a:tailEnd/>
          </a:ln>
        </p:spPr>
      </p:pic>
      <p:pic>
        <p:nvPicPr>
          <p:cNvPr id="16387" name="Picture 4"/>
          <p:cNvPicPr>
            <a:picLocks noChangeAspect="1" noChangeArrowheads="1"/>
          </p:cNvPicPr>
          <p:nvPr/>
        </p:nvPicPr>
        <p:blipFill>
          <a:blip r:embed="rId4"/>
          <a:srcRect/>
          <a:stretch>
            <a:fillRect/>
          </a:stretch>
        </p:blipFill>
        <p:spPr bwMode="auto">
          <a:xfrm>
            <a:off x="0" y="1752600"/>
            <a:ext cx="2857500" cy="5105400"/>
          </a:xfrm>
          <a:prstGeom prst="rect">
            <a:avLst/>
          </a:prstGeom>
          <a:noFill/>
          <a:ln w="9525">
            <a:noFill/>
            <a:miter lim="800000"/>
            <a:headEnd/>
            <a:tailEnd/>
          </a:ln>
        </p:spPr>
      </p:pic>
      <p:pic>
        <p:nvPicPr>
          <p:cNvPr id="16388" name="Picture 5"/>
          <p:cNvPicPr>
            <a:picLocks noChangeAspect="1" noChangeArrowheads="1"/>
          </p:cNvPicPr>
          <p:nvPr/>
        </p:nvPicPr>
        <p:blipFill>
          <a:blip r:embed="rId5"/>
          <a:srcRect/>
          <a:stretch>
            <a:fillRect/>
          </a:stretch>
        </p:blipFill>
        <p:spPr bwMode="auto">
          <a:xfrm>
            <a:off x="5334000" y="0"/>
            <a:ext cx="3810000" cy="3048000"/>
          </a:xfrm>
          <a:prstGeom prst="rect">
            <a:avLst/>
          </a:prstGeom>
          <a:noFill/>
          <a:ln w="9525">
            <a:noFill/>
            <a:miter lim="800000"/>
            <a:headEnd/>
            <a:tailEnd/>
          </a:ln>
        </p:spPr>
      </p:pic>
      <p:sp>
        <p:nvSpPr>
          <p:cNvPr id="16389" name="Rectangle 6"/>
          <p:cNvSpPr>
            <a:spLocks noGrp="1"/>
          </p:cNvSpPr>
          <p:nvPr>
            <p:ph type="title" idx="4294967295"/>
          </p:nvPr>
        </p:nvSpPr>
        <p:spPr/>
        <p:txBody>
          <a:bodyPr/>
          <a:lstStyle/>
          <a:p>
            <a:r>
              <a:rPr lang="en-US" sz="4000">
                <a:solidFill>
                  <a:srgbClr val="FF0000"/>
                </a:solidFill>
              </a:rPr>
              <a:t>Skeletal System: Main Points of Structure</a:t>
            </a:r>
          </a:p>
        </p:txBody>
      </p:sp>
      <p:sp>
        <p:nvSpPr>
          <p:cNvPr id="16390" name="Rectangle 7"/>
          <p:cNvSpPr>
            <a:spLocks noGrp="1"/>
          </p:cNvSpPr>
          <p:nvPr>
            <p:ph type="body" idx="4294967295"/>
          </p:nvPr>
        </p:nvSpPr>
        <p:spPr/>
        <p:txBody>
          <a:bodyPr/>
          <a:lstStyle/>
          <a:p>
            <a:pPr>
              <a:lnSpc>
                <a:spcPct val="90000"/>
              </a:lnSpc>
            </a:pPr>
            <a:r>
              <a:rPr lang="en-US">
                <a:solidFill>
                  <a:srgbClr val="FF0000"/>
                </a:solidFill>
              </a:rPr>
              <a:t>Cranium – Protects the Brain</a:t>
            </a:r>
          </a:p>
          <a:p>
            <a:pPr>
              <a:lnSpc>
                <a:spcPct val="90000"/>
              </a:lnSpc>
            </a:pPr>
            <a:r>
              <a:rPr lang="en-US">
                <a:solidFill>
                  <a:srgbClr val="FF0000"/>
                </a:solidFill>
              </a:rPr>
              <a:t>Spine – Allows the transport of brainwaves through the body.</a:t>
            </a:r>
          </a:p>
          <a:p>
            <a:pPr>
              <a:lnSpc>
                <a:spcPct val="90000"/>
              </a:lnSpc>
            </a:pPr>
            <a:r>
              <a:rPr lang="en-US">
                <a:solidFill>
                  <a:srgbClr val="FF0000"/>
                </a:solidFill>
              </a:rPr>
              <a:t>Ribs – Protect vital organs in the Torso</a:t>
            </a:r>
          </a:p>
          <a:p>
            <a:pPr>
              <a:lnSpc>
                <a:spcPct val="90000"/>
              </a:lnSpc>
            </a:pPr>
            <a:r>
              <a:rPr lang="en-US">
                <a:solidFill>
                  <a:srgbClr val="FF0000"/>
                </a:solidFill>
              </a:rPr>
              <a:t>Pelvis – Allows the connection of the Legs to the Torso</a:t>
            </a:r>
          </a:p>
          <a:p>
            <a:pPr>
              <a:lnSpc>
                <a:spcPct val="90000"/>
              </a:lnSpc>
            </a:pPr>
            <a:r>
              <a:rPr lang="en-US">
                <a:solidFill>
                  <a:srgbClr val="FF0000"/>
                </a:solidFill>
              </a:rPr>
              <a:t>The Skeletal System is a System of 206 bones</a:t>
            </a:r>
          </a:p>
          <a:p>
            <a:pPr>
              <a:lnSpc>
                <a:spcPct val="90000"/>
              </a:lnSpc>
            </a:pPr>
            <a:endParaRPr lang="en-US">
              <a:solidFill>
                <a:srgbClr val="FF0000"/>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body" idx="1"/>
          </p:nvPr>
        </p:nvSpPr>
        <p:spPr/>
        <p:txBody>
          <a:bodyPr/>
          <a:lstStyle/>
          <a:p>
            <a:pPr>
              <a:lnSpc>
                <a:spcPct val="90000"/>
              </a:lnSpc>
            </a:pPr>
            <a:r>
              <a:rPr lang="en-US"/>
              <a:t>It starts because of abnormal cartilage cell that divides out of control </a:t>
            </a:r>
          </a:p>
          <a:p>
            <a:pPr>
              <a:lnSpc>
                <a:spcPct val="90000"/>
              </a:lnSpc>
            </a:pPr>
            <a:r>
              <a:rPr lang="en-US"/>
              <a:t>The symptoms for this disease are large lump at the sight of the pain. Limping or a decreasing use of the affected area. Swelling or redness and the last symptom is sharp or dull pain. The pain usually gets worse at night. The pain gets more consistent as the bone cancer grows.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n-US"/>
              <a:t>Osteosarcoma cancer </a:t>
            </a:r>
          </a:p>
        </p:txBody>
      </p:sp>
      <p:sp>
        <p:nvSpPr>
          <p:cNvPr id="56323" name="Rectangle 3"/>
          <p:cNvSpPr>
            <a:spLocks noGrp="1" noChangeArrowheads="1"/>
          </p:cNvSpPr>
          <p:nvPr>
            <p:ph type="body" idx="1"/>
          </p:nvPr>
        </p:nvSpPr>
        <p:spPr/>
        <p:txBody>
          <a:bodyPr/>
          <a:lstStyle/>
          <a:p>
            <a:r>
              <a:rPr lang="en-US" sz="2800"/>
              <a:t>Treatment for this type of cancer varies based on the size and placement of the tumor. </a:t>
            </a:r>
          </a:p>
          <a:p>
            <a:r>
              <a:rPr lang="en-US" sz="2800"/>
              <a:t>Treatment usually starts off by the patient receiving cancer fighting drugs that are used stop the spread of the tumor and to try and shrink it.</a:t>
            </a:r>
          </a:p>
          <a:p>
            <a:r>
              <a:rPr lang="en-US" sz="2800"/>
              <a:t>Surgery follows this because it makes it easier to remove the tumor if it is smaller and if it is kept in one area.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body" idx="1"/>
          </p:nvPr>
        </p:nvSpPr>
        <p:spPr/>
        <p:txBody>
          <a:bodyPr/>
          <a:lstStyle/>
          <a:p>
            <a:r>
              <a:rPr lang="en-US"/>
              <a:t>It is the sixth most common type of cancer in children</a:t>
            </a:r>
          </a:p>
          <a:p>
            <a:r>
              <a:rPr lang="en-US"/>
              <a:t>It is one of the few cancers that start in the bone and only sometimes spreads to other parts of the body. </a:t>
            </a:r>
          </a:p>
          <a:p>
            <a:r>
              <a:rPr lang="en-US"/>
              <a:t>It is unpredicted errors in the persons DNA.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381000" y="1295400"/>
            <a:ext cx="8763000" cy="3048000"/>
          </a:xfrm>
        </p:spPr>
        <p:txBody>
          <a:bodyPr/>
          <a:lstStyle/>
          <a:p>
            <a:r>
              <a:rPr lang="en-US" sz="5400"/>
              <a:t>The End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2"/>
          <p:cNvPicPr>
            <a:picLocks noChangeAspect="1" noChangeArrowheads="1"/>
          </p:cNvPicPr>
          <p:nvPr/>
        </p:nvPicPr>
        <p:blipFill>
          <a:blip r:embed="rId2"/>
          <a:srcRect/>
          <a:stretch>
            <a:fillRect/>
          </a:stretch>
        </p:blipFill>
        <p:spPr bwMode="auto">
          <a:xfrm>
            <a:off x="5334000" y="4037013"/>
            <a:ext cx="3810000" cy="2820987"/>
          </a:xfrm>
          <a:prstGeom prst="rect">
            <a:avLst/>
          </a:prstGeom>
          <a:noFill/>
          <a:ln w="9525">
            <a:noFill/>
            <a:miter lim="800000"/>
            <a:headEnd/>
            <a:tailEnd/>
          </a:ln>
        </p:spPr>
      </p:pic>
      <p:pic>
        <p:nvPicPr>
          <p:cNvPr id="17410" name="Picture 3"/>
          <p:cNvPicPr>
            <a:picLocks noChangeAspect="1" noChangeArrowheads="1"/>
          </p:cNvPicPr>
          <p:nvPr/>
        </p:nvPicPr>
        <p:blipFill>
          <a:blip r:embed="rId3"/>
          <a:srcRect/>
          <a:stretch>
            <a:fillRect/>
          </a:stretch>
        </p:blipFill>
        <p:spPr bwMode="auto">
          <a:xfrm>
            <a:off x="0" y="3733800"/>
            <a:ext cx="2819400" cy="3124200"/>
          </a:xfrm>
          <a:prstGeom prst="rect">
            <a:avLst/>
          </a:prstGeom>
          <a:noFill/>
          <a:ln w="9525">
            <a:noFill/>
            <a:miter lim="800000"/>
            <a:headEnd/>
            <a:tailEnd/>
          </a:ln>
        </p:spPr>
      </p:pic>
      <p:pic>
        <p:nvPicPr>
          <p:cNvPr id="17411" name="Picture 4"/>
          <p:cNvPicPr>
            <a:picLocks noChangeAspect="1" noChangeArrowheads="1"/>
          </p:cNvPicPr>
          <p:nvPr/>
        </p:nvPicPr>
        <p:blipFill>
          <a:blip r:embed="rId4"/>
          <a:srcRect/>
          <a:stretch>
            <a:fillRect/>
          </a:stretch>
        </p:blipFill>
        <p:spPr bwMode="auto">
          <a:xfrm>
            <a:off x="6019800" y="0"/>
            <a:ext cx="3124200" cy="2743200"/>
          </a:xfrm>
          <a:prstGeom prst="rect">
            <a:avLst/>
          </a:prstGeom>
          <a:noFill/>
          <a:ln w="9525">
            <a:noFill/>
            <a:miter lim="800000"/>
            <a:headEnd/>
            <a:tailEnd/>
          </a:ln>
        </p:spPr>
      </p:pic>
      <p:sp>
        <p:nvSpPr>
          <p:cNvPr id="17412" name="Rectangle 5"/>
          <p:cNvSpPr>
            <a:spLocks noGrp="1"/>
          </p:cNvSpPr>
          <p:nvPr>
            <p:ph type="title" idx="4294967295"/>
          </p:nvPr>
        </p:nvSpPr>
        <p:spPr/>
        <p:txBody>
          <a:bodyPr/>
          <a:lstStyle/>
          <a:p>
            <a:r>
              <a:rPr lang="en-US" sz="4000">
                <a:solidFill>
                  <a:srgbClr val="FF0000"/>
                </a:solidFill>
              </a:rPr>
              <a:t>Types of Bones in the Skeletal System</a:t>
            </a:r>
          </a:p>
        </p:txBody>
      </p:sp>
      <p:sp>
        <p:nvSpPr>
          <p:cNvPr id="17413" name="Rectangle 6"/>
          <p:cNvSpPr>
            <a:spLocks noGrp="1"/>
          </p:cNvSpPr>
          <p:nvPr>
            <p:ph type="body" idx="4294967295"/>
          </p:nvPr>
        </p:nvSpPr>
        <p:spPr/>
        <p:txBody>
          <a:bodyPr/>
          <a:lstStyle/>
          <a:p>
            <a:r>
              <a:rPr lang="en-US" sz="2800" b="1" u="sng">
                <a:solidFill>
                  <a:srgbClr val="FF0000"/>
                </a:solidFill>
              </a:rPr>
              <a:t>Long Bones</a:t>
            </a:r>
            <a:r>
              <a:rPr lang="en-US" sz="2800">
                <a:solidFill>
                  <a:srgbClr val="FF0000"/>
                </a:solidFill>
              </a:rPr>
              <a:t> – Bones that are greater length than width and are a variable of a number of extremities</a:t>
            </a:r>
          </a:p>
          <a:p>
            <a:r>
              <a:rPr lang="en-US" sz="2800" b="1" u="sng">
                <a:solidFill>
                  <a:srgbClr val="FF0000"/>
                </a:solidFill>
              </a:rPr>
              <a:t>Short Bones</a:t>
            </a:r>
            <a:r>
              <a:rPr lang="en-US" sz="2800">
                <a:solidFill>
                  <a:srgbClr val="FF0000"/>
                </a:solidFill>
              </a:rPr>
              <a:t> – “cube shaped” and have equal length and width</a:t>
            </a:r>
          </a:p>
          <a:p>
            <a:r>
              <a:rPr lang="en-US" sz="2800" b="1" u="sng">
                <a:solidFill>
                  <a:srgbClr val="FF0000"/>
                </a:solidFill>
              </a:rPr>
              <a:t>Flat Bones</a:t>
            </a:r>
            <a:r>
              <a:rPr lang="en-US" sz="2800">
                <a:solidFill>
                  <a:srgbClr val="FF0000"/>
                </a:solidFill>
              </a:rPr>
              <a:t> – thin shaped bones that provide considerable mechanical protection and extensive surfaces for muscle attachments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Picture 2"/>
          <p:cNvPicPr>
            <a:picLocks noChangeAspect="1" noChangeArrowheads="1"/>
          </p:cNvPicPr>
          <p:nvPr/>
        </p:nvPicPr>
        <p:blipFill>
          <a:blip r:embed="rId2"/>
          <a:srcRect/>
          <a:stretch>
            <a:fillRect/>
          </a:stretch>
        </p:blipFill>
        <p:spPr bwMode="auto">
          <a:xfrm>
            <a:off x="0" y="0"/>
            <a:ext cx="4267200" cy="3200400"/>
          </a:xfrm>
          <a:prstGeom prst="rect">
            <a:avLst/>
          </a:prstGeom>
          <a:noFill/>
          <a:ln w="9525">
            <a:noFill/>
            <a:miter lim="800000"/>
            <a:headEnd/>
            <a:tailEnd/>
          </a:ln>
        </p:spPr>
      </p:pic>
      <p:pic>
        <p:nvPicPr>
          <p:cNvPr id="18434" name="Picture 3"/>
          <p:cNvPicPr>
            <a:picLocks noChangeAspect="1" noChangeArrowheads="1"/>
          </p:cNvPicPr>
          <p:nvPr/>
        </p:nvPicPr>
        <p:blipFill>
          <a:blip r:embed="rId3"/>
          <a:srcRect/>
          <a:stretch>
            <a:fillRect/>
          </a:stretch>
        </p:blipFill>
        <p:spPr bwMode="auto">
          <a:xfrm>
            <a:off x="0" y="3733800"/>
            <a:ext cx="2879725" cy="3124200"/>
          </a:xfrm>
          <a:prstGeom prst="rect">
            <a:avLst/>
          </a:prstGeom>
          <a:noFill/>
          <a:ln w="9525">
            <a:noFill/>
            <a:miter lim="800000"/>
            <a:headEnd/>
            <a:tailEnd/>
          </a:ln>
        </p:spPr>
      </p:pic>
      <p:pic>
        <p:nvPicPr>
          <p:cNvPr id="18435" name="Picture 4"/>
          <p:cNvPicPr>
            <a:picLocks noChangeAspect="1" noChangeArrowheads="1"/>
          </p:cNvPicPr>
          <p:nvPr/>
        </p:nvPicPr>
        <p:blipFill>
          <a:blip r:embed="rId4"/>
          <a:srcRect/>
          <a:stretch>
            <a:fillRect/>
          </a:stretch>
        </p:blipFill>
        <p:spPr bwMode="auto">
          <a:xfrm>
            <a:off x="6240463" y="2362200"/>
            <a:ext cx="2903537" cy="4495800"/>
          </a:xfrm>
          <a:prstGeom prst="rect">
            <a:avLst/>
          </a:prstGeom>
          <a:noFill/>
          <a:ln w="9525">
            <a:noFill/>
            <a:miter lim="800000"/>
            <a:headEnd/>
            <a:tailEnd/>
          </a:ln>
        </p:spPr>
      </p:pic>
      <p:sp>
        <p:nvSpPr>
          <p:cNvPr id="18436" name="Rectangle 5"/>
          <p:cNvSpPr>
            <a:spLocks noGrp="1"/>
          </p:cNvSpPr>
          <p:nvPr>
            <p:ph type="title" idx="4294967295"/>
          </p:nvPr>
        </p:nvSpPr>
        <p:spPr/>
        <p:txBody>
          <a:bodyPr/>
          <a:lstStyle/>
          <a:p>
            <a:r>
              <a:rPr lang="en-US" sz="4000">
                <a:solidFill>
                  <a:srgbClr val="FF0000"/>
                </a:solidFill>
              </a:rPr>
              <a:t>Types of Bones in the Skeletal System (continued)</a:t>
            </a:r>
          </a:p>
        </p:txBody>
      </p:sp>
      <p:sp>
        <p:nvSpPr>
          <p:cNvPr id="18437" name="Rectangle 6"/>
          <p:cNvSpPr>
            <a:spLocks noGrp="1"/>
          </p:cNvSpPr>
          <p:nvPr>
            <p:ph type="body" idx="4294967295"/>
          </p:nvPr>
        </p:nvSpPr>
        <p:spPr/>
        <p:txBody>
          <a:bodyPr/>
          <a:lstStyle/>
          <a:p>
            <a:pPr>
              <a:lnSpc>
                <a:spcPct val="90000"/>
              </a:lnSpc>
            </a:pPr>
            <a:r>
              <a:rPr lang="en-US" sz="2800" b="1" u="sng">
                <a:solidFill>
                  <a:srgbClr val="FF0000"/>
                </a:solidFill>
              </a:rPr>
              <a:t>Irregular Bones</a:t>
            </a:r>
            <a:r>
              <a:rPr lang="en-US" sz="2800">
                <a:solidFill>
                  <a:srgbClr val="FF0000"/>
                </a:solidFill>
              </a:rPr>
              <a:t> – Complicated shaped bones that are shaped due to the function i.e. the Vertebrae</a:t>
            </a:r>
          </a:p>
          <a:p>
            <a:pPr>
              <a:lnSpc>
                <a:spcPct val="90000"/>
              </a:lnSpc>
            </a:pPr>
            <a:r>
              <a:rPr lang="en-US" sz="2800" b="1" u="sng">
                <a:solidFill>
                  <a:srgbClr val="FF0000"/>
                </a:solidFill>
              </a:rPr>
              <a:t>Sesamoid Bones</a:t>
            </a:r>
            <a:r>
              <a:rPr lang="en-US" sz="2800">
                <a:solidFill>
                  <a:srgbClr val="FF0000"/>
                </a:solidFill>
              </a:rPr>
              <a:t> – Bones that form in tendons where there is a considerable amount of friction, tension, and physical stress; vary from person to person</a:t>
            </a:r>
          </a:p>
          <a:p>
            <a:pPr>
              <a:lnSpc>
                <a:spcPct val="90000"/>
              </a:lnSpc>
            </a:pPr>
            <a:r>
              <a:rPr lang="en-US" sz="2800" b="1" u="sng">
                <a:solidFill>
                  <a:srgbClr val="FF0000"/>
                </a:solidFill>
              </a:rPr>
              <a:t>Sutural Bones</a:t>
            </a:r>
            <a:r>
              <a:rPr lang="en-US" sz="2800">
                <a:solidFill>
                  <a:srgbClr val="FF0000"/>
                </a:solidFill>
              </a:rPr>
              <a:t> – Very small bones located within the sutural joints between the cranial bones; vary from person to person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2"/>
          <p:cNvPicPr>
            <a:picLocks noChangeAspect="1" noChangeArrowheads="1"/>
          </p:cNvPicPr>
          <p:nvPr/>
        </p:nvPicPr>
        <p:blipFill>
          <a:blip r:embed="rId2"/>
          <a:srcRect/>
          <a:stretch>
            <a:fillRect/>
          </a:stretch>
        </p:blipFill>
        <p:spPr bwMode="auto">
          <a:xfrm>
            <a:off x="0" y="3581400"/>
            <a:ext cx="2887663" cy="3276600"/>
          </a:xfrm>
          <a:prstGeom prst="rect">
            <a:avLst/>
          </a:prstGeom>
          <a:noFill/>
          <a:ln w="9525">
            <a:noFill/>
            <a:miter lim="800000"/>
            <a:headEnd/>
            <a:tailEnd/>
          </a:ln>
        </p:spPr>
      </p:pic>
      <p:pic>
        <p:nvPicPr>
          <p:cNvPr id="19458" name="Picture 3"/>
          <p:cNvPicPr>
            <a:picLocks noChangeAspect="1" noChangeArrowheads="1"/>
          </p:cNvPicPr>
          <p:nvPr/>
        </p:nvPicPr>
        <p:blipFill>
          <a:blip r:embed="rId3"/>
          <a:srcRect/>
          <a:stretch>
            <a:fillRect/>
          </a:stretch>
        </p:blipFill>
        <p:spPr bwMode="auto">
          <a:xfrm>
            <a:off x="5943600" y="0"/>
            <a:ext cx="3200400" cy="2438400"/>
          </a:xfrm>
          <a:prstGeom prst="rect">
            <a:avLst/>
          </a:prstGeom>
          <a:noFill/>
          <a:ln w="9525">
            <a:noFill/>
            <a:miter lim="800000"/>
            <a:headEnd/>
            <a:tailEnd/>
          </a:ln>
        </p:spPr>
      </p:pic>
      <p:sp>
        <p:nvSpPr>
          <p:cNvPr id="19459" name="Rectangle 4"/>
          <p:cNvSpPr>
            <a:spLocks noGrp="1"/>
          </p:cNvSpPr>
          <p:nvPr>
            <p:ph type="title" idx="4294967295"/>
          </p:nvPr>
        </p:nvSpPr>
        <p:spPr/>
        <p:txBody>
          <a:bodyPr/>
          <a:lstStyle/>
          <a:p>
            <a:r>
              <a:rPr lang="en-US">
                <a:solidFill>
                  <a:srgbClr val="FF0000"/>
                </a:solidFill>
              </a:rPr>
              <a:t>Inside of the Bones</a:t>
            </a:r>
          </a:p>
        </p:txBody>
      </p:sp>
      <p:sp>
        <p:nvSpPr>
          <p:cNvPr id="19460" name="Rectangle 5"/>
          <p:cNvSpPr>
            <a:spLocks noGrp="1"/>
          </p:cNvSpPr>
          <p:nvPr>
            <p:ph type="body" idx="4294967295"/>
          </p:nvPr>
        </p:nvSpPr>
        <p:spPr/>
        <p:txBody>
          <a:bodyPr/>
          <a:lstStyle/>
          <a:p>
            <a:r>
              <a:rPr lang="en-US" sz="2800">
                <a:solidFill>
                  <a:srgbClr val="FF0000"/>
                </a:solidFill>
              </a:rPr>
              <a:t>Bone marrow</a:t>
            </a:r>
          </a:p>
          <a:p>
            <a:pPr lvl="1"/>
            <a:r>
              <a:rPr lang="en-US" sz="2400">
                <a:solidFill>
                  <a:srgbClr val="FF0000"/>
                </a:solidFill>
              </a:rPr>
              <a:t>Red Marrow – consisting mainly of myeloid tissue</a:t>
            </a:r>
          </a:p>
          <a:p>
            <a:pPr lvl="2"/>
            <a:r>
              <a:rPr lang="en-US" sz="2000">
                <a:solidFill>
                  <a:srgbClr val="FF0000"/>
                </a:solidFill>
              </a:rPr>
              <a:t>RBCs, platelets, and most WBCs are developed  here</a:t>
            </a:r>
          </a:p>
          <a:p>
            <a:pPr lvl="1"/>
            <a:r>
              <a:rPr lang="en-US" sz="2400">
                <a:solidFill>
                  <a:srgbClr val="FF0000"/>
                </a:solidFill>
              </a:rPr>
              <a:t>Yellow Marrow – consisting mainly of fat cells</a:t>
            </a:r>
          </a:p>
          <a:p>
            <a:pPr lvl="2"/>
            <a:r>
              <a:rPr lang="en-US" sz="2000">
                <a:solidFill>
                  <a:srgbClr val="FF0000"/>
                </a:solidFill>
              </a:rPr>
              <a:t>Some WBCs develop in the yellow marrow</a:t>
            </a:r>
          </a:p>
          <a:p>
            <a:r>
              <a:rPr lang="en-US" sz="2800">
                <a:solidFill>
                  <a:srgbClr val="FF0000"/>
                </a:solidFill>
              </a:rPr>
              <a:t>Stroma </a:t>
            </a:r>
          </a:p>
          <a:p>
            <a:pPr lvl="1"/>
            <a:r>
              <a:rPr lang="en-US" sz="2400">
                <a:solidFill>
                  <a:srgbClr val="FF0000"/>
                </a:solidFill>
              </a:rPr>
              <a:t>The connective, functionally supportive framework of a biological cell, tissue, or organ</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2"/>
          <p:cNvPicPr>
            <a:picLocks noChangeAspect="1" noChangeArrowheads="1"/>
          </p:cNvPicPr>
          <p:nvPr/>
        </p:nvPicPr>
        <p:blipFill>
          <a:blip r:embed="rId2"/>
          <a:srcRect/>
          <a:stretch>
            <a:fillRect/>
          </a:stretch>
        </p:blipFill>
        <p:spPr bwMode="auto">
          <a:xfrm>
            <a:off x="0" y="0"/>
            <a:ext cx="3352800" cy="6858000"/>
          </a:xfrm>
          <a:prstGeom prst="rect">
            <a:avLst/>
          </a:prstGeom>
          <a:noFill/>
          <a:ln w="9525">
            <a:noFill/>
            <a:miter lim="800000"/>
            <a:headEnd/>
            <a:tailEnd/>
          </a:ln>
        </p:spPr>
      </p:pic>
      <p:pic>
        <p:nvPicPr>
          <p:cNvPr id="20482" name="Picture 3"/>
          <p:cNvPicPr>
            <a:picLocks noChangeAspect="1" noChangeArrowheads="1"/>
          </p:cNvPicPr>
          <p:nvPr/>
        </p:nvPicPr>
        <p:blipFill>
          <a:blip r:embed="rId3"/>
          <a:srcRect/>
          <a:stretch>
            <a:fillRect/>
          </a:stretch>
        </p:blipFill>
        <p:spPr bwMode="auto">
          <a:xfrm>
            <a:off x="3352800" y="0"/>
            <a:ext cx="3429000" cy="6858000"/>
          </a:xfrm>
          <a:prstGeom prst="rect">
            <a:avLst/>
          </a:prstGeom>
          <a:noFill/>
          <a:ln w="9525">
            <a:noFill/>
            <a:miter lim="800000"/>
            <a:headEnd/>
            <a:tailEnd/>
          </a:ln>
        </p:spPr>
      </p:pic>
      <p:pic>
        <p:nvPicPr>
          <p:cNvPr id="20483" name="Picture 4"/>
          <p:cNvPicPr>
            <a:picLocks noChangeAspect="1" noChangeArrowheads="1"/>
          </p:cNvPicPr>
          <p:nvPr/>
        </p:nvPicPr>
        <p:blipFill>
          <a:blip r:embed="rId4"/>
          <a:srcRect/>
          <a:stretch>
            <a:fillRect/>
          </a:stretch>
        </p:blipFill>
        <p:spPr bwMode="auto">
          <a:xfrm>
            <a:off x="6781800" y="5195888"/>
            <a:ext cx="2362200" cy="1662112"/>
          </a:xfrm>
          <a:prstGeom prst="rect">
            <a:avLst/>
          </a:prstGeom>
          <a:noFill/>
          <a:ln w="9525">
            <a:noFill/>
            <a:miter lim="800000"/>
            <a:headEnd/>
            <a:tailEnd/>
          </a:ln>
        </p:spPr>
      </p:pic>
      <p:pic>
        <p:nvPicPr>
          <p:cNvPr id="20484" name="Picture 5" descr="bonesarm"/>
          <p:cNvPicPr>
            <a:picLocks noChangeAspect="1" noChangeArrowheads="1"/>
          </p:cNvPicPr>
          <p:nvPr/>
        </p:nvPicPr>
        <p:blipFill>
          <a:blip r:embed="rId5"/>
          <a:srcRect/>
          <a:stretch>
            <a:fillRect/>
          </a:stretch>
        </p:blipFill>
        <p:spPr bwMode="auto">
          <a:xfrm>
            <a:off x="6781800" y="2895600"/>
            <a:ext cx="1435100" cy="2247900"/>
          </a:xfrm>
          <a:prstGeom prst="rect">
            <a:avLst/>
          </a:prstGeom>
          <a:noFill/>
          <a:ln w="9525">
            <a:noFill/>
            <a:miter lim="800000"/>
            <a:headEnd/>
            <a:tailEnd/>
          </a:ln>
        </p:spPr>
      </p:pic>
      <p:pic>
        <p:nvPicPr>
          <p:cNvPr id="20485" name="Picture 6"/>
          <p:cNvPicPr>
            <a:picLocks noChangeAspect="1" noChangeArrowheads="1"/>
          </p:cNvPicPr>
          <p:nvPr/>
        </p:nvPicPr>
        <p:blipFill>
          <a:blip r:embed="rId6"/>
          <a:srcRect/>
          <a:stretch>
            <a:fillRect/>
          </a:stretch>
        </p:blipFill>
        <p:spPr bwMode="auto">
          <a:xfrm>
            <a:off x="6781800" y="0"/>
            <a:ext cx="2362200" cy="289560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2"/>
          <p:cNvPicPr>
            <a:picLocks noChangeAspect="1" noChangeArrowheads="1"/>
          </p:cNvPicPr>
          <p:nvPr/>
        </p:nvPicPr>
        <p:blipFill>
          <a:blip r:embed="rId2"/>
          <a:srcRect/>
          <a:stretch>
            <a:fillRect/>
          </a:stretch>
        </p:blipFill>
        <p:spPr bwMode="auto">
          <a:xfrm>
            <a:off x="6762750" y="1047750"/>
            <a:ext cx="2381250" cy="5810250"/>
          </a:xfrm>
          <a:prstGeom prst="rect">
            <a:avLst/>
          </a:prstGeom>
          <a:noFill/>
          <a:ln w="9525">
            <a:noFill/>
            <a:miter lim="800000"/>
            <a:headEnd/>
            <a:tailEnd/>
          </a:ln>
        </p:spPr>
      </p:pic>
      <p:sp>
        <p:nvSpPr>
          <p:cNvPr id="21506" name="Rectangle 3"/>
          <p:cNvSpPr>
            <a:spLocks noGrp="1"/>
          </p:cNvSpPr>
          <p:nvPr>
            <p:ph type="title" idx="4294967295"/>
          </p:nvPr>
        </p:nvSpPr>
        <p:spPr/>
        <p:txBody>
          <a:bodyPr/>
          <a:lstStyle/>
          <a:p>
            <a:r>
              <a:rPr lang="en-US">
                <a:solidFill>
                  <a:srgbClr val="FF0000"/>
                </a:solidFill>
              </a:rPr>
              <a:t>Functions of the Skeletal System</a:t>
            </a:r>
          </a:p>
        </p:txBody>
      </p:sp>
      <p:sp>
        <p:nvSpPr>
          <p:cNvPr id="21507" name="Rectangle 4"/>
          <p:cNvSpPr>
            <a:spLocks noGrp="1"/>
          </p:cNvSpPr>
          <p:nvPr>
            <p:ph type="body" idx="4294967295"/>
          </p:nvPr>
        </p:nvSpPr>
        <p:spPr/>
        <p:txBody>
          <a:bodyPr/>
          <a:lstStyle/>
          <a:p>
            <a:r>
              <a:rPr lang="en-US">
                <a:solidFill>
                  <a:srgbClr val="FF0000"/>
                </a:solidFill>
              </a:rPr>
              <a:t>1. Support</a:t>
            </a:r>
          </a:p>
          <a:p>
            <a:r>
              <a:rPr lang="en-US">
                <a:solidFill>
                  <a:srgbClr val="FF0000"/>
                </a:solidFill>
              </a:rPr>
              <a:t>2. Protection</a:t>
            </a:r>
          </a:p>
          <a:p>
            <a:r>
              <a:rPr lang="en-US">
                <a:solidFill>
                  <a:srgbClr val="FF0000"/>
                </a:solidFill>
              </a:rPr>
              <a:t>3.Assissitance of Movement</a:t>
            </a:r>
          </a:p>
          <a:p>
            <a:r>
              <a:rPr lang="en-US">
                <a:solidFill>
                  <a:srgbClr val="FF0000"/>
                </a:solidFill>
              </a:rPr>
              <a:t>4. Storage of Minerals</a:t>
            </a:r>
          </a:p>
          <a:p>
            <a:r>
              <a:rPr lang="en-US">
                <a:solidFill>
                  <a:srgbClr val="FF0000"/>
                </a:solidFill>
              </a:rPr>
              <a:t>5. Production of Blood Cells</a:t>
            </a:r>
          </a:p>
          <a:p>
            <a:r>
              <a:rPr lang="en-US">
                <a:solidFill>
                  <a:srgbClr val="FF0000"/>
                </a:solidFill>
              </a:rPr>
              <a:t>6. Storage of Chemical Energy</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2"/>
          <p:cNvPicPr>
            <a:picLocks noChangeAspect="1" noChangeArrowheads="1"/>
          </p:cNvPicPr>
          <p:nvPr/>
        </p:nvPicPr>
        <p:blipFill>
          <a:blip r:embed="rId2"/>
          <a:srcRect/>
          <a:stretch>
            <a:fillRect/>
          </a:stretch>
        </p:blipFill>
        <p:spPr bwMode="auto">
          <a:xfrm>
            <a:off x="4876800" y="0"/>
            <a:ext cx="4267200" cy="3749675"/>
          </a:xfrm>
          <a:prstGeom prst="rect">
            <a:avLst/>
          </a:prstGeom>
          <a:noFill/>
          <a:ln w="9525">
            <a:noFill/>
            <a:miter lim="800000"/>
            <a:headEnd/>
            <a:tailEnd/>
          </a:ln>
        </p:spPr>
      </p:pic>
      <p:sp>
        <p:nvSpPr>
          <p:cNvPr id="22530" name="Rectangle 3"/>
          <p:cNvSpPr>
            <a:spLocks noGrp="1"/>
          </p:cNvSpPr>
          <p:nvPr>
            <p:ph type="title" idx="4294967295"/>
          </p:nvPr>
        </p:nvSpPr>
        <p:spPr/>
        <p:txBody>
          <a:bodyPr/>
          <a:lstStyle/>
          <a:p>
            <a:r>
              <a:rPr lang="en-US">
                <a:solidFill>
                  <a:srgbClr val="FF0000"/>
                </a:solidFill>
              </a:rPr>
              <a:t>Support and Protection</a:t>
            </a:r>
            <a:r>
              <a:rPr lang="en-US"/>
              <a:t> </a:t>
            </a:r>
          </a:p>
        </p:txBody>
      </p:sp>
      <p:sp>
        <p:nvSpPr>
          <p:cNvPr id="22531" name="Rectangle 4"/>
          <p:cNvSpPr>
            <a:spLocks noGrp="1"/>
          </p:cNvSpPr>
          <p:nvPr>
            <p:ph type="body" idx="4294967295"/>
          </p:nvPr>
        </p:nvSpPr>
        <p:spPr/>
        <p:txBody>
          <a:bodyPr/>
          <a:lstStyle/>
          <a:p>
            <a:r>
              <a:rPr lang="en-US" sz="2800" u="sng">
                <a:solidFill>
                  <a:srgbClr val="FF0000"/>
                </a:solidFill>
              </a:rPr>
              <a:t>Support</a:t>
            </a:r>
          </a:p>
          <a:p>
            <a:pPr lvl="1"/>
            <a:r>
              <a:rPr lang="en-US" sz="2400">
                <a:solidFill>
                  <a:srgbClr val="FF0000"/>
                </a:solidFill>
              </a:rPr>
              <a:t>The Skeleton is the framework of the body</a:t>
            </a:r>
          </a:p>
          <a:p>
            <a:pPr lvl="1"/>
            <a:r>
              <a:rPr lang="en-US" sz="2400">
                <a:solidFill>
                  <a:srgbClr val="FF0000"/>
                </a:solidFill>
              </a:rPr>
              <a:t>It supports the softer tissues</a:t>
            </a:r>
          </a:p>
          <a:p>
            <a:pPr lvl="1"/>
            <a:r>
              <a:rPr lang="en-US" sz="2400">
                <a:solidFill>
                  <a:srgbClr val="FF0000"/>
                </a:solidFill>
              </a:rPr>
              <a:t>It provides points of attachment for most skeletal muscles</a:t>
            </a:r>
          </a:p>
          <a:p>
            <a:r>
              <a:rPr lang="en-US" sz="2800" u="sng">
                <a:solidFill>
                  <a:srgbClr val="FF0000"/>
                </a:solidFill>
              </a:rPr>
              <a:t>Protection</a:t>
            </a:r>
          </a:p>
          <a:p>
            <a:pPr lvl="1"/>
            <a:r>
              <a:rPr lang="en-US" sz="2400">
                <a:solidFill>
                  <a:srgbClr val="FF0000"/>
                </a:solidFill>
              </a:rPr>
              <a:t>Provides mechanical protection for many of the body’s internal organs</a:t>
            </a:r>
          </a:p>
          <a:p>
            <a:pPr lvl="1"/>
            <a:r>
              <a:rPr lang="en-US" sz="2400">
                <a:solidFill>
                  <a:srgbClr val="FF0000"/>
                </a:solidFill>
              </a:rPr>
              <a:t>The Bones reduced the risk of injury to these organs</a:t>
            </a:r>
          </a:p>
          <a:p>
            <a:endParaRPr lang="en-US" sz="280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cean">
  <a:themeElements>
    <a:clrScheme name="Ocean 1">
      <a:dk1>
        <a:srgbClr val="010199"/>
      </a:dk1>
      <a:lt1>
        <a:srgbClr val="FFFFFF"/>
      </a:lt1>
      <a:dk2>
        <a:srgbClr val="000099"/>
      </a:dk2>
      <a:lt2>
        <a:srgbClr val="FFFFFF"/>
      </a:lt2>
      <a:accent1>
        <a:srgbClr val="33CCCC"/>
      </a:accent1>
      <a:accent2>
        <a:srgbClr val="00C600"/>
      </a:accent2>
      <a:accent3>
        <a:srgbClr val="AAAACA"/>
      </a:accent3>
      <a:accent4>
        <a:srgbClr val="DADADA"/>
      </a:accent4>
      <a:accent5>
        <a:srgbClr val="ADE2E2"/>
      </a:accent5>
      <a:accent6>
        <a:srgbClr val="00B300"/>
      </a:accent6>
      <a:hlink>
        <a:srgbClr val="FFCC00"/>
      </a:hlink>
      <a:folHlink>
        <a:srgbClr val="6699FF"/>
      </a:folHlink>
    </a:clrScheme>
    <a:fontScheme name="Ocea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Ocean 1">
        <a:dk1>
          <a:srgbClr val="010199"/>
        </a:dk1>
        <a:lt1>
          <a:srgbClr val="FFFFFF"/>
        </a:lt1>
        <a:dk2>
          <a:srgbClr val="000099"/>
        </a:dk2>
        <a:lt2>
          <a:srgbClr val="FFFFFF"/>
        </a:lt2>
        <a:accent1>
          <a:srgbClr val="33CCCC"/>
        </a:accent1>
        <a:accent2>
          <a:srgbClr val="00C600"/>
        </a:accent2>
        <a:accent3>
          <a:srgbClr val="AAAACA"/>
        </a:accent3>
        <a:accent4>
          <a:srgbClr val="DADADA"/>
        </a:accent4>
        <a:accent5>
          <a:srgbClr val="ADE2E2"/>
        </a:accent5>
        <a:accent6>
          <a:srgbClr val="00B300"/>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Ocean 2">
        <a:dk1>
          <a:srgbClr val="000066"/>
        </a:dk1>
        <a:lt1>
          <a:srgbClr val="FFFFFF"/>
        </a:lt1>
        <a:dk2>
          <a:srgbClr val="5D93FF"/>
        </a:dk2>
        <a:lt2>
          <a:srgbClr val="FFFFFF"/>
        </a:lt2>
        <a:accent1>
          <a:srgbClr val="6666FF"/>
        </a:accent1>
        <a:accent2>
          <a:srgbClr val="9999FF"/>
        </a:accent2>
        <a:accent3>
          <a:srgbClr val="B6C8FF"/>
        </a:accent3>
        <a:accent4>
          <a:srgbClr val="DADADA"/>
        </a:accent4>
        <a:accent5>
          <a:srgbClr val="B8B8FF"/>
        </a:accent5>
        <a:accent6>
          <a:srgbClr val="8A8AE7"/>
        </a:accent6>
        <a:hlink>
          <a:srgbClr val="FF3300"/>
        </a:hlink>
        <a:folHlink>
          <a:srgbClr val="FF9900"/>
        </a:folHlink>
      </a:clrScheme>
      <a:clrMap bg1="dk2" tx1="lt1" bg2="dk1" tx2="lt2" accent1="accent1" accent2="accent2" accent3="accent3" accent4="accent4" accent5="accent5" accent6="accent6" hlink="hlink" folHlink="folHlink"/>
    </a:extraClrScheme>
    <a:extraClrScheme>
      <a:clrScheme name="Ocean 3">
        <a:dk1>
          <a:srgbClr val="000000"/>
        </a:dk1>
        <a:lt1>
          <a:srgbClr val="FFFFFF"/>
        </a:lt1>
        <a:dk2>
          <a:srgbClr val="572E88"/>
        </a:dk2>
        <a:lt2>
          <a:srgbClr val="FFFFFF"/>
        </a:lt2>
        <a:accent1>
          <a:srgbClr val="FF6600"/>
        </a:accent1>
        <a:accent2>
          <a:srgbClr val="FFCC00"/>
        </a:accent2>
        <a:accent3>
          <a:srgbClr val="B4ADC3"/>
        </a:accent3>
        <a:accent4>
          <a:srgbClr val="DADADA"/>
        </a:accent4>
        <a:accent5>
          <a:srgbClr val="FFB8AA"/>
        </a:accent5>
        <a:accent6>
          <a:srgbClr val="E7B900"/>
        </a:accent6>
        <a:hlink>
          <a:srgbClr val="33CCCC"/>
        </a:hlink>
        <a:folHlink>
          <a:srgbClr val="36CC64"/>
        </a:folHlink>
      </a:clrScheme>
      <a:clrMap bg1="dk2" tx1="lt1" bg2="dk1" tx2="lt2" accent1="accent1" accent2="accent2" accent3="accent3" accent4="accent4" accent5="accent5" accent6="accent6" hlink="hlink" folHlink="folHlink"/>
    </a:extraClrScheme>
    <a:extraClrScheme>
      <a:clrScheme name="Ocean 4">
        <a:dk1>
          <a:srgbClr val="003366"/>
        </a:dk1>
        <a:lt1>
          <a:srgbClr val="FFFFFF"/>
        </a:lt1>
        <a:dk2>
          <a:srgbClr val="666699"/>
        </a:dk2>
        <a:lt2>
          <a:srgbClr val="FFFFFF"/>
        </a:lt2>
        <a:accent1>
          <a:srgbClr val="9966FF"/>
        </a:accent1>
        <a:accent2>
          <a:srgbClr val="00CC66"/>
        </a:accent2>
        <a:accent3>
          <a:srgbClr val="B8B8CA"/>
        </a:accent3>
        <a:accent4>
          <a:srgbClr val="DADADA"/>
        </a:accent4>
        <a:accent5>
          <a:srgbClr val="CAB8FF"/>
        </a:accent5>
        <a:accent6>
          <a:srgbClr val="00B95C"/>
        </a:accent6>
        <a:hlink>
          <a:srgbClr val="65C8FF"/>
        </a:hlink>
        <a:folHlink>
          <a:srgbClr val="FFCC99"/>
        </a:folHlink>
      </a:clrScheme>
      <a:clrMap bg1="dk2" tx1="lt1" bg2="dk1" tx2="lt2" accent1="accent1" accent2="accent2" accent3="accent3" accent4="accent4" accent5="accent5" accent6="accent6" hlink="hlink" folHlink="folHlink"/>
    </a:extraClrScheme>
    <a:extraClrScheme>
      <a:clrScheme name="Ocean 5">
        <a:dk1>
          <a:srgbClr val="000000"/>
        </a:dk1>
        <a:lt1>
          <a:srgbClr val="FFFFFF"/>
        </a:lt1>
        <a:dk2>
          <a:srgbClr val="336600"/>
        </a:dk2>
        <a:lt2>
          <a:srgbClr val="FFFFFF"/>
        </a:lt2>
        <a:accent1>
          <a:srgbClr val="B7C533"/>
        </a:accent1>
        <a:accent2>
          <a:srgbClr val="CCCCFF"/>
        </a:accent2>
        <a:accent3>
          <a:srgbClr val="ADB8AA"/>
        </a:accent3>
        <a:accent4>
          <a:srgbClr val="DADADA"/>
        </a:accent4>
        <a:accent5>
          <a:srgbClr val="D8DFAD"/>
        </a:accent5>
        <a:accent6>
          <a:srgbClr val="B9B9E7"/>
        </a:accent6>
        <a:hlink>
          <a:srgbClr val="FFFFCC"/>
        </a:hlink>
        <a:folHlink>
          <a:srgbClr val="FF9900"/>
        </a:folHlink>
      </a:clrScheme>
      <a:clrMap bg1="dk2" tx1="lt1" bg2="dk1" tx2="lt2" accent1="accent1" accent2="accent2" accent3="accent3" accent4="accent4" accent5="accent5" accent6="accent6" hlink="hlink" folHlink="folHlink"/>
    </a:extraClrScheme>
    <a:extraClrScheme>
      <a:clrScheme name="Ocean 6">
        <a:dk1>
          <a:srgbClr val="000000"/>
        </a:dk1>
        <a:lt1>
          <a:srgbClr val="FFFFFF"/>
        </a:lt1>
        <a:dk2>
          <a:srgbClr val="006B80"/>
        </a:dk2>
        <a:lt2>
          <a:srgbClr val="C1CB75"/>
        </a:lt2>
        <a:accent1>
          <a:srgbClr val="6F8406"/>
        </a:accent1>
        <a:accent2>
          <a:srgbClr val="D9E288"/>
        </a:accent2>
        <a:accent3>
          <a:srgbClr val="AABAC0"/>
        </a:accent3>
        <a:accent4>
          <a:srgbClr val="DADADA"/>
        </a:accent4>
        <a:accent5>
          <a:srgbClr val="BBC2AA"/>
        </a:accent5>
        <a:accent6>
          <a:srgbClr val="C4CD7B"/>
        </a:accent6>
        <a:hlink>
          <a:srgbClr val="00CC00"/>
        </a:hlink>
        <a:folHlink>
          <a:srgbClr val="C0FF73"/>
        </a:folHlink>
      </a:clrScheme>
      <a:clrMap bg1="dk2" tx1="lt1" bg2="dk1" tx2="lt2" accent1="accent1" accent2="accent2" accent3="accent3" accent4="accent4" accent5="accent5" accent6="accent6" hlink="hlink" folHlink="folHlink"/>
    </a:extraClrScheme>
    <a:extraClrScheme>
      <a:clrScheme name="Ocean 7">
        <a:dk1>
          <a:srgbClr val="5F5F5F"/>
        </a:dk1>
        <a:lt1>
          <a:srgbClr val="FFFFFF"/>
        </a:lt1>
        <a:dk2>
          <a:srgbClr val="FF6600"/>
        </a:dk2>
        <a:lt2>
          <a:srgbClr val="FFFFFF"/>
        </a:lt2>
        <a:accent1>
          <a:srgbClr val="CC6600"/>
        </a:accent1>
        <a:accent2>
          <a:srgbClr val="FF6600"/>
        </a:accent2>
        <a:accent3>
          <a:srgbClr val="FFB8AA"/>
        </a:accent3>
        <a:accent4>
          <a:srgbClr val="DADADA"/>
        </a:accent4>
        <a:accent5>
          <a:srgbClr val="E2B8AA"/>
        </a:accent5>
        <a:accent6>
          <a:srgbClr val="E75C00"/>
        </a:accent6>
        <a:hlink>
          <a:srgbClr val="FFFF99"/>
        </a:hlink>
        <a:folHlink>
          <a:srgbClr val="FFCC99"/>
        </a:folHlink>
      </a:clrScheme>
      <a:clrMap bg1="dk2" tx1="lt1" bg2="dk1" tx2="lt2" accent1="accent1" accent2="accent2" accent3="accent3" accent4="accent4" accent5="accent5" accent6="accent6" hlink="hlink" folHlink="folHlink"/>
    </a:extraClrScheme>
    <a:extraClrScheme>
      <a:clrScheme name="Ocean 8">
        <a:dk1>
          <a:srgbClr val="000000"/>
        </a:dk1>
        <a:lt1>
          <a:srgbClr val="FFFFFF"/>
        </a:lt1>
        <a:dk2>
          <a:srgbClr val="FFBA2F"/>
        </a:dk2>
        <a:lt2>
          <a:srgbClr val="A50021"/>
        </a:lt2>
        <a:accent1>
          <a:srgbClr val="FF6600"/>
        </a:accent1>
        <a:accent2>
          <a:srgbClr val="CC6600"/>
        </a:accent2>
        <a:accent3>
          <a:srgbClr val="FFD9AD"/>
        </a:accent3>
        <a:accent4>
          <a:srgbClr val="DADADA"/>
        </a:accent4>
        <a:accent5>
          <a:srgbClr val="FFB8AA"/>
        </a:accent5>
        <a:accent6>
          <a:srgbClr val="B95C00"/>
        </a:accent6>
        <a:hlink>
          <a:srgbClr val="663300"/>
        </a:hlink>
        <a:folHlink>
          <a:srgbClr val="CC99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Ocean</Template>
  <TotalTime>92</TotalTime>
  <Words>1302</Words>
  <Application>Microsoft Office PowerPoint</Application>
  <PresentationFormat>On-screen Show (4:3)</PresentationFormat>
  <Paragraphs>141</Paragraphs>
  <Slides>33</Slides>
  <Notes>11</Notes>
  <HiddenSlides>0</HiddenSlides>
  <MMClips>0</MMClips>
  <ScaleCrop>false</ScaleCrop>
  <HeadingPairs>
    <vt:vector size="6" baseType="variant">
      <vt:variant>
        <vt:lpstr>Fonts Used</vt:lpstr>
      </vt:variant>
      <vt:variant>
        <vt:i4>4</vt:i4>
      </vt:variant>
      <vt:variant>
        <vt:lpstr>Design Template</vt:lpstr>
      </vt:variant>
      <vt:variant>
        <vt:i4>1</vt:i4>
      </vt:variant>
      <vt:variant>
        <vt:lpstr>Slide Titles</vt:lpstr>
      </vt:variant>
      <vt:variant>
        <vt:i4>33</vt:i4>
      </vt:variant>
    </vt:vector>
  </HeadingPairs>
  <TitlesOfParts>
    <vt:vector size="38" baseType="lpstr">
      <vt:lpstr>Arial</vt:lpstr>
      <vt:lpstr>Calibri</vt:lpstr>
      <vt:lpstr>Tahoma</vt:lpstr>
      <vt:lpstr>Wingdings</vt:lpstr>
      <vt:lpstr>Ocean</vt:lpstr>
      <vt:lpstr>By: Alec Droussiotis, Juan Cadavid, Adam Iacovelli</vt:lpstr>
      <vt:lpstr>Skeletal System – Structure and Function</vt:lpstr>
      <vt:lpstr>Skeletal System: Main Points of Structure</vt:lpstr>
      <vt:lpstr>Types of Bones in the Skeletal System</vt:lpstr>
      <vt:lpstr>Types of Bones in the Skeletal System (continued)</vt:lpstr>
      <vt:lpstr>Inside of the Bones</vt:lpstr>
      <vt:lpstr>Slide 7</vt:lpstr>
      <vt:lpstr>Functions of the Skeletal System</vt:lpstr>
      <vt:lpstr>Support and Protection </vt:lpstr>
      <vt:lpstr>Assisting Movement and Storing Minerals</vt:lpstr>
      <vt:lpstr>Producing Blood Cells and Storing Chemical Energy</vt:lpstr>
      <vt:lpstr>In Conclusion</vt:lpstr>
      <vt:lpstr>Skeletal System diseases and disorders</vt:lpstr>
      <vt:lpstr>Arthritis</vt:lpstr>
      <vt:lpstr>Arthritis prevention and treatmeant</vt:lpstr>
      <vt:lpstr>Osteoporosis</vt:lpstr>
      <vt:lpstr>Osteoporosis Prevention and treatment</vt:lpstr>
      <vt:lpstr>Osteomyelitis</vt:lpstr>
      <vt:lpstr>Osteomyelitis  prevention and treatment </vt:lpstr>
      <vt:lpstr>Scoliosis</vt:lpstr>
      <vt:lpstr>Scoliosis prevention and treatment</vt:lpstr>
      <vt:lpstr>Fracture</vt:lpstr>
      <vt:lpstr>Fracture prevention and treatment</vt:lpstr>
      <vt:lpstr>Sudden Illnesses and First Aid of the Skeletal System</vt:lpstr>
      <vt:lpstr>Surgery </vt:lpstr>
      <vt:lpstr>Radiation therapy </vt:lpstr>
      <vt:lpstr>Rickets </vt:lpstr>
      <vt:lpstr>Slide 28</vt:lpstr>
      <vt:lpstr>Chondrosarcoma Cancer</vt:lpstr>
      <vt:lpstr>Slide 30</vt:lpstr>
      <vt:lpstr>Osteosarcoma cancer </vt:lpstr>
      <vt:lpstr>Slide 32</vt:lpstr>
      <vt:lpstr>The End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Juan Francisco</dc:creator>
  <cp:lastModifiedBy>droussiotisal</cp:lastModifiedBy>
  <cp:revision>9</cp:revision>
  <dcterms:created xsi:type="dcterms:W3CDTF">2010-03-13T22:00:57Z</dcterms:created>
  <dcterms:modified xsi:type="dcterms:W3CDTF">2010-03-17T16:43:22Z</dcterms:modified>
</cp:coreProperties>
</file>